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
      <p:font typeface="Playfair Display"/>
      <p:regular r:id="rId36"/>
      <p:bold r:id="rId37"/>
      <p:italic r:id="rId38"/>
      <p:boldItalic r:id="rId39"/>
    </p:embeddedFont>
    <p:embeddedFont>
      <p:font typeface="Source Sans Pr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EAD3C8-7D0E-4207-BE0F-8082BB98C212}">
  <a:tblStyle styleId="{11EAD3C8-7D0E-4207-BE0F-8082BB98C21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regular.fntdata"/><Relationship Id="rId20" Type="http://schemas.openxmlformats.org/officeDocument/2006/relationships/slide" Target="slides/slide14.xml"/><Relationship Id="rId42" Type="http://schemas.openxmlformats.org/officeDocument/2006/relationships/font" Target="fonts/SourceSansPro-italic.fntdata"/><Relationship Id="rId41" Type="http://schemas.openxmlformats.org/officeDocument/2006/relationships/font" Target="fonts/SourceSansPr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SourceSansPr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PlayfairDisplay-bold.fntdata"/><Relationship Id="rId14" Type="http://schemas.openxmlformats.org/officeDocument/2006/relationships/slide" Target="slides/slide8.xml"/><Relationship Id="rId36" Type="http://schemas.openxmlformats.org/officeDocument/2006/relationships/font" Target="fonts/PlayfairDisplay-regular.fntdata"/><Relationship Id="rId17" Type="http://schemas.openxmlformats.org/officeDocument/2006/relationships/slide" Target="slides/slide11.xml"/><Relationship Id="rId39" Type="http://schemas.openxmlformats.org/officeDocument/2006/relationships/font" Target="fonts/PlayfairDisplay-boldItalic.fntdata"/><Relationship Id="rId16" Type="http://schemas.openxmlformats.org/officeDocument/2006/relationships/slide" Target="slides/slide10.xml"/><Relationship Id="rId38" Type="http://schemas.openxmlformats.org/officeDocument/2006/relationships/font" Target="fonts/PlayfairDisplay-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8203bdd77_5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8203bdd77_5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Started with correlation heatmaps.  Although there are a handful of strong correlations shown in the chart, they proved to not be particularly useful.</a:t>
            </a:r>
            <a:endParaRPr/>
          </a:p>
          <a:p>
            <a:pPr indent="-298450" lvl="0" marL="457200" rtl="0" algn="l">
              <a:spcBef>
                <a:spcPts val="0"/>
              </a:spcBef>
              <a:spcAft>
                <a:spcPts val="0"/>
              </a:spcAft>
              <a:buSzPts val="1100"/>
              <a:buChar char="●"/>
            </a:pPr>
            <a:r>
              <a:rPr lang="en"/>
              <a:t>Location corresponds with council district, ID with index, and </a:t>
            </a:r>
            <a:r>
              <a:rPr lang="en"/>
              <a:t>structure</a:t>
            </a:r>
            <a:r>
              <a:rPr lang="en"/>
              <a:t> loss with total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&lt;click&gt;</a:t>
            </a:r>
            <a:endParaRPr/>
          </a:p>
          <a:p>
            <a:pPr indent="-298450" lvl="0" marL="457200" rtl="0" algn="l">
              <a:spcBef>
                <a:spcPts val="0"/>
              </a:spcBef>
              <a:spcAft>
                <a:spcPts val="0"/>
              </a:spcAft>
              <a:buSzPts val="1100"/>
              <a:buChar char="●"/>
            </a:pPr>
            <a:r>
              <a:rPr lang="en"/>
              <a:t>This correlation chart compares loss to fire against block-level census data for household income.  The main conclusion to be drawn is that people of similar income levels tend to live close together.</a:t>
            </a:r>
            <a:endParaRPr/>
          </a:p>
          <a:p>
            <a:pPr indent="-298450" lvl="0" marL="457200" rtl="0" algn="l">
              <a:spcBef>
                <a:spcPts val="0"/>
              </a:spcBef>
              <a:spcAft>
                <a:spcPts val="0"/>
              </a:spcAft>
              <a:buSzPts val="1100"/>
              <a:buChar char="●"/>
            </a:pPr>
            <a:r>
              <a:rPr lang="en"/>
              <a:t>There is a weak negative correlation between high income and percentage of value loss, but because it doesn’t correlate with total loss, this can be interpreted merely as high income families living in high value homes.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8203bdd77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8203bdd77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had a few issues with the way this heatmap stacks values.  Most of the map seems to correctly get redder when it’s farther away from a fire station, but the lower-right area seems to be an </a:t>
            </a:r>
            <a:r>
              <a:rPr lang="en"/>
              <a:t>anomaly</a:t>
            </a:r>
            <a:r>
              <a:rPr lang="en"/>
              <a:t>.  I initially used Google Places API, but that took a lot of time.  I made a second attempt which measured the distance for every point in Dallas to every fire station, then picked the </a:t>
            </a:r>
            <a:r>
              <a:rPr lang="en"/>
              <a:t>closest two for each point.  It ended up not fixing the anomaly.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 learned from this was that API calls are not always the most efficient way to process data.  A series of 961 API calls to get an even spread of points for the city took about 5 minutes.  The haversine formula </a:t>
            </a:r>
            <a:r>
              <a:rPr lang="en"/>
              <a:t>calculated distances on a sphere using latitude and longitude, and processed about 30,000 comparisons in under 10 seconds.  It may be cheaper and faster to download whatever data you can get first, and then find a way to process it yourself.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8203bdd77_5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8203bdd77_5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correlation heatmap for sprinkler and alarm systems.  While the r-value is under 0.5, this represents one of the stronger correlations found during this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Right: count of fires according to the system installed.  Only 3 fires were noted which had a sprinkler but no alarm.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8203bdd77_5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8203bdd77_5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Left: Percentage of loss, linear scale</a:t>
            </a:r>
            <a:endParaRPr>
              <a:solidFill>
                <a:schemeClr val="dk1"/>
              </a:solidFill>
            </a:endParaRPr>
          </a:p>
          <a:p>
            <a:pPr indent="0" lvl="0" marL="0" rtl="0" algn="l">
              <a:spcBef>
                <a:spcPts val="0"/>
              </a:spcBef>
              <a:spcAft>
                <a:spcPts val="0"/>
              </a:spcAft>
              <a:buNone/>
            </a:pPr>
            <a:r>
              <a:rPr lang="en">
                <a:solidFill>
                  <a:schemeClr val="dk1"/>
                </a:solidFill>
              </a:rPr>
              <a:t>Right: Total value lost, LOGARITHMIC scale.</a:t>
            </a:r>
            <a:endParaRPr>
              <a:solidFill>
                <a:schemeClr val="dk1"/>
              </a:solidFill>
            </a:endParaRPr>
          </a:p>
          <a:p>
            <a:pPr indent="0" lvl="0" marL="0" rtl="0" algn="l">
              <a:spcBef>
                <a:spcPts val="0"/>
              </a:spcBef>
              <a:spcAft>
                <a:spcPts val="0"/>
              </a:spcAft>
              <a:buNone/>
            </a:pPr>
            <a:r>
              <a:rPr lang="en">
                <a:solidFill>
                  <a:schemeClr val="dk1"/>
                </a:solidFill>
              </a:rPr>
              <a:t>There were only 3 fires in buildings that had a sprinkler but no alarm.  While it’s included in this chart, there’s not much we can determine from that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highest damage incurred here was on a building that had both alarm and sprinkler.  Its total damage was about $1.5 million.  However, no property listed here lost more than 50% of its value when it had both systems installed during the year 2020.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&lt;click&gt;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Mean damage is useful, but can be heavily skewed when you have a big outlier.  A damage of $1.5 million can certainly do that, especially considering that the majority of fires happen in homes with total values far smaller.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that in mind, median is a bit more useful at showing the damage incurred by the average </a:t>
            </a:r>
            <a:r>
              <a:rPr i="1" lang="en">
                <a:solidFill>
                  <a:schemeClr val="dk1"/>
                </a:solidFill>
              </a:rPr>
              <a:t>instance</a:t>
            </a:r>
            <a:r>
              <a:rPr lang="en">
                <a:solidFill>
                  <a:schemeClr val="dk1"/>
                </a:solidFill>
              </a:rPr>
              <a:t> of fire.  The most dramatic difference is found when you look at median percentage loss.  Having both systems installed corresponds with a smaller loss than having neither by a factor of over 200.  This may be in part because buildings which invest in having both installed may already be of higher value, and may also implement regular fire drills to lower insurance costs.  This would be another hypothesis which is not explored during this analysis.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70b7286e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70b7286e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latin typeface="Source Sans Pro"/>
                <a:ea typeface="Source Sans Pro"/>
                <a:cs typeface="Source Sans Pro"/>
                <a:sym typeface="Source Sans Pro"/>
              </a:rPr>
              <a:t>Wealthy people tend to live close to each other.</a:t>
            </a:r>
            <a:endParaRPr sz="1800">
              <a:solidFill>
                <a:schemeClr val="dk1"/>
              </a:solidFill>
              <a:latin typeface="Source Sans Pro"/>
              <a:ea typeface="Source Sans Pro"/>
              <a:cs typeface="Source Sans Pro"/>
              <a:sym typeface="Source Sans Pro"/>
            </a:endParaRPr>
          </a:p>
          <a:p>
            <a:pPr indent="0" lvl="0" marL="0" rtl="0" algn="ctr">
              <a:lnSpc>
                <a:spcPct val="115000"/>
              </a:lnSpc>
              <a:spcBef>
                <a:spcPts val="1200"/>
              </a:spcBef>
              <a:spcAft>
                <a:spcPts val="1200"/>
              </a:spcAft>
              <a:buClr>
                <a:schemeClr val="dk1"/>
              </a:buClr>
              <a:buSzPts val="1100"/>
              <a:buFont typeface="Arial"/>
              <a:buNone/>
            </a:pPr>
            <a:r>
              <a:rPr lang="en" sz="1800">
                <a:solidFill>
                  <a:schemeClr val="dk1"/>
                </a:solidFill>
                <a:latin typeface="Source Sans Pro"/>
                <a:ea typeface="Source Sans Pro"/>
                <a:cs typeface="Source Sans Pro"/>
                <a:sym typeface="Source Sans Pro"/>
              </a:rPr>
              <a:t>Fire alarms and sprinkler systems help to reduce severity of property damage.</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8203bdd77_5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8203bdd77_5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evaluate the effect structure type and construction material had in relation to </a:t>
            </a:r>
            <a:r>
              <a:rPr lang="en"/>
              <a:t>percent value loss.</a:t>
            </a:r>
            <a:endParaRPr/>
          </a:p>
          <a:p>
            <a:pPr indent="0" lvl="0" marL="457200" rtl="0" algn="l">
              <a:spcBef>
                <a:spcPts val="0"/>
              </a:spcBef>
              <a:spcAft>
                <a:spcPts val="0"/>
              </a:spcAft>
              <a:buNone/>
            </a:pP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70b7286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70b7286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1st ran a .unique for the parameter Structure Type to determine the various types of structures we were dealing with. </a:t>
            </a:r>
            <a:endParaRPr/>
          </a:p>
          <a:p>
            <a:pPr indent="-298450" lvl="0" marL="457200" rtl="0" algn="l">
              <a:spcBef>
                <a:spcPts val="0"/>
              </a:spcBef>
              <a:spcAft>
                <a:spcPts val="0"/>
              </a:spcAft>
              <a:buSzPts val="1100"/>
              <a:buChar char="●"/>
            </a:pPr>
            <a:r>
              <a:rPr lang="en"/>
              <a:t>The initial return of structure types displayed a large amount of </a:t>
            </a:r>
            <a:r>
              <a:rPr lang="en"/>
              <a:t>repetitive misspelled structure types and/or </a:t>
            </a:r>
            <a:r>
              <a:rPr lang="en"/>
              <a:t> “like” structure type names. </a:t>
            </a:r>
            <a:endParaRPr/>
          </a:p>
          <a:p>
            <a:pPr indent="-298450" lvl="0" marL="457200" rtl="0" algn="l">
              <a:spcBef>
                <a:spcPts val="0"/>
              </a:spcBef>
              <a:spcAft>
                <a:spcPts val="0"/>
              </a:spcAft>
              <a:buSzPts val="1100"/>
              <a:buChar char="●"/>
            </a:pPr>
            <a:r>
              <a:rPr lang="en"/>
              <a:t>A </a:t>
            </a:r>
            <a:r>
              <a:rPr lang="en"/>
              <a:t>.replace was performed to </a:t>
            </a:r>
            <a:r>
              <a:rPr lang="en"/>
              <a:t>clean the dataframe further by consolidating names that were the same, </a:t>
            </a:r>
            <a:r>
              <a:rPr lang="en"/>
              <a:t>similar</a:t>
            </a:r>
            <a:r>
              <a:rPr lang="en"/>
              <a:t>, or alike. </a:t>
            </a:r>
            <a:r>
              <a:rPr lang="en"/>
              <a:t>i</a:t>
            </a:r>
            <a:r>
              <a:rPr lang="en"/>
              <a:t>e: apartment and apartments, condo and condominiums, and hotel and motel. </a:t>
            </a:r>
            <a:endParaRPr/>
          </a:p>
          <a:p>
            <a:pPr indent="-298450" lvl="0" marL="457200" rtl="0" algn="l">
              <a:spcBef>
                <a:spcPts val="0"/>
              </a:spcBef>
              <a:spcAft>
                <a:spcPts val="0"/>
              </a:spcAft>
              <a:buSzPts val="1100"/>
              <a:buChar char="●"/>
            </a:pPr>
            <a:r>
              <a:rPr lang="en"/>
              <a:t>As demonstrated by the figures on the slide, a </a:t>
            </a:r>
            <a:r>
              <a:rPr lang="en"/>
              <a:t>groupby was performed to determine the average percent loss by structure type. </a:t>
            </a:r>
            <a:endParaRPr/>
          </a:p>
          <a:p>
            <a:pPr indent="-298450" lvl="0" marL="457200" rtl="0" algn="l">
              <a:spcBef>
                <a:spcPts val="0"/>
              </a:spcBef>
              <a:spcAft>
                <a:spcPts val="0"/>
              </a:spcAft>
              <a:buSzPts val="1100"/>
              <a:buChar char="●"/>
            </a:pPr>
            <a:r>
              <a:rPr lang="en"/>
              <a:t>A rather interesting result from this analysis was that SHED’s accounted for the greatest “AVERAGE % LOSS in FIRES” for structure type. </a:t>
            </a:r>
            <a:endParaRPr/>
          </a:p>
          <a:p>
            <a:pPr indent="-298450" lvl="0" marL="457200" rtl="0" algn="l">
              <a:spcBef>
                <a:spcPts val="0"/>
              </a:spcBef>
              <a:spcAft>
                <a:spcPts val="0"/>
              </a:spcAft>
              <a:buSzPts val="1100"/>
              <a:buChar char="●"/>
            </a:pPr>
            <a:r>
              <a:rPr lang="en"/>
              <a:t>From this analysis, a theory could be formulated that the reason for this observation is the total cost of SHED’s are lower than other structure types and therefore any damage accrued during a fire would result in a greater percent loss.</a:t>
            </a:r>
            <a:endParaRPr/>
          </a:p>
          <a:p>
            <a:pPr indent="-298450" lvl="0" marL="457200" rtl="0" algn="l">
              <a:spcBef>
                <a:spcPts val="0"/>
              </a:spcBef>
              <a:spcAft>
                <a:spcPts val="0"/>
              </a:spcAft>
              <a:buSzPts val="1100"/>
              <a:buChar char="●"/>
            </a:pPr>
            <a:r>
              <a:rPr lang="en"/>
              <a:t>Furthermore, further evaluation of the dataset proved to allow for further data cleaning by grouping all structures in residential nature together.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70b7286e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70b7286e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two charts depicted on this slide show the ‘Total Structure Types’ for the dataset with the new category residential structure type added. </a:t>
            </a:r>
            <a:endParaRPr/>
          </a:p>
          <a:p>
            <a:pPr indent="-298450" lvl="0" marL="457200" rtl="0" algn="l">
              <a:spcBef>
                <a:spcPts val="0"/>
              </a:spcBef>
              <a:spcAft>
                <a:spcPts val="0"/>
              </a:spcAft>
              <a:buSzPts val="1100"/>
              <a:buChar char="●"/>
            </a:pPr>
            <a:r>
              <a:rPr lang="en"/>
              <a:t>To no </a:t>
            </a:r>
            <a:r>
              <a:rPr lang="en"/>
              <a:t>surprise, </a:t>
            </a:r>
            <a:r>
              <a:rPr lang="en"/>
              <a:t>residential structure type returned an </a:t>
            </a:r>
            <a:r>
              <a:rPr lang="en"/>
              <a:t>overwhelming</a:t>
            </a:r>
            <a:r>
              <a:rPr lang="en"/>
              <a:t> total number of structures from the data set. This information confirmed one theory that the </a:t>
            </a:r>
            <a:r>
              <a:rPr lang="en"/>
              <a:t>majority</a:t>
            </a:r>
            <a:r>
              <a:rPr lang="en"/>
              <a:t> of all </a:t>
            </a:r>
            <a:endParaRPr/>
          </a:p>
          <a:p>
            <a:pPr indent="-298450" lvl="0" marL="457200" rtl="0" algn="l">
              <a:spcBef>
                <a:spcPts val="0"/>
              </a:spcBef>
              <a:spcAft>
                <a:spcPts val="0"/>
              </a:spcAft>
              <a:buSzPts val="1100"/>
              <a:buChar char="●"/>
            </a:pPr>
            <a:r>
              <a:rPr lang="en"/>
              <a:t>fires occur within the home. </a:t>
            </a:r>
            <a:endParaRPr/>
          </a:p>
          <a:p>
            <a:pPr indent="-298450" lvl="0" marL="457200" rtl="0" algn="l">
              <a:spcBef>
                <a:spcPts val="0"/>
              </a:spcBef>
              <a:spcAft>
                <a:spcPts val="0"/>
              </a:spcAft>
              <a:buSzPts val="1100"/>
              <a:buChar char="●"/>
            </a:pPr>
            <a:r>
              <a:rPr lang="en"/>
              <a:t>As evidenced by both of the generated bar and pie charts, this clear landslide of a total was followed by the commercial structure types in a </a:t>
            </a:r>
            <a:r>
              <a:rPr lang="en"/>
              <a:t>distant</a:t>
            </a:r>
            <a:r>
              <a:rPr lang="en"/>
              <a:t> 2nd and the rest of the structures types attributing to minimal totals.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70b7286e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70b7286e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Even with the new residential category in the new data set, </a:t>
            </a:r>
            <a:r>
              <a:rPr lang="en"/>
              <a:t>SHED’s once </a:t>
            </a:r>
            <a:r>
              <a:rPr lang="en"/>
              <a:t>again</a:t>
            </a:r>
            <a:r>
              <a:rPr lang="en"/>
              <a:t> attributed to the </a:t>
            </a:r>
            <a:r>
              <a:rPr lang="en"/>
              <a:t>greatest</a:t>
            </a:r>
            <a:r>
              <a:rPr lang="en"/>
              <a:t> average % </a:t>
            </a:r>
            <a:r>
              <a:rPr lang="en"/>
              <a:t>loss</a:t>
            </a:r>
            <a:r>
              <a:rPr lang="en"/>
              <a:t> for all structure types. .</a:t>
            </a:r>
            <a:endParaRPr/>
          </a:p>
          <a:p>
            <a:pPr indent="-298450" lvl="0" marL="457200" rtl="0" algn="l">
              <a:spcBef>
                <a:spcPts val="0"/>
              </a:spcBef>
              <a:spcAft>
                <a:spcPts val="0"/>
              </a:spcAft>
              <a:buSzPts val="1100"/>
              <a:buChar char="●"/>
            </a:pPr>
            <a:r>
              <a:rPr lang="en"/>
              <a:t>Taking into consideration that the previous slide illustrated the vast difference in “Residential” total numbers as compared to the rest of the structure types, our theory that the </a:t>
            </a:r>
            <a:r>
              <a:rPr lang="en">
                <a:solidFill>
                  <a:schemeClr val="dk1"/>
                </a:solidFill>
              </a:rPr>
              <a:t>total cost of SHED’s are lower than other structure types and therefore any damage accrued during a fire would result in a greater percent loss.</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70b7286e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70b7286e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further wanted to evaluate each specific structure types location within the city of Dallas as well as its proximity to hot zones for high Percent Loss. Therefore, using the Heatmap displayed by Daniel earlier I performed an overlay of the specific </a:t>
            </a:r>
            <a:r>
              <a:rPr lang="en"/>
              <a:t>structure</a:t>
            </a:r>
            <a:r>
              <a:rPr lang="en"/>
              <a:t> types on the heatmap. </a:t>
            </a:r>
            <a:endParaRPr/>
          </a:p>
          <a:p>
            <a:pPr indent="-298450" lvl="0" marL="457200" rtl="0" algn="l">
              <a:spcBef>
                <a:spcPts val="0"/>
              </a:spcBef>
              <a:spcAft>
                <a:spcPts val="0"/>
              </a:spcAft>
              <a:buSzPts val="1100"/>
              <a:buChar char="●"/>
            </a:pPr>
            <a:r>
              <a:rPr lang="en"/>
              <a:t>This process in itself was quite tedious and was the product of a total </a:t>
            </a:r>
            <a:r>
              <a:rPr lang="en"/>
              <a:t>group</a:t>
            </a:r>
            <a:r>
              <a:rPr lang="en"/>
              <a:t> effort. </a:t>
            </a:r>
            <a:r>
              <a:rPr lang="en"/>
              <a:t>Because</a:t>
            </a:r>
            <a:r>
              <a:rPr lang="en"/>
              <a:t> a variable was not being used to describe structure type, a .loc was used to locate the total number of  different structure types. Each of the 10 structure types where then further color coded and layered onto the map to indicate their exact locations.</a:t>
            </a:r>
            <a:endParaRPr/>
          </a:p>
          <a:p>
            <a:pPr indent="-298450" lvl="0" marL="457200" rtl="0" algn="l">
              <a:spcBef>
                <a:spcPts val="0"/>
              </a:spcBef>
              <a:spcAft>
                <a:spcPts val="0"/>
              </a:spcAft>
              <a:buSzPts val="1100"/>
              <a:buChar char="●"/>
            </a:pPr>
            <a:r>
              <a:rPr lang="en"/>
              <a:t>From the map, an observation can be made that the majority of fires, regardless of structure type tend to occur in Central to South Dallas vs North Dallas.</a:t>
            </a:r>
            <a:endParaRPr/>
          </a:p>
          <a:p>
            <a:pPr indent="-298450" lvl="0" marL="457200" rtl="0" algn="l">
              <a:spcBef>
                <a:spcPts val="0"/>
              </a:spcBef>
              <a:spcAft>
                <a:spcPts val="0"/>
              </a:spcAft>
              <a:buSzPts val="1100"/>
              <a:buChar char="●"/>
            </a:pPr>
            <a:r>
              <a:rPr lang="en">
                <a:solidFill>
                  <a:schemeClr val="dk1"/>
                </a:solidFill>
              </a:rPr>
              <a:t>A theory could be established that this may due to economic wealth and growth of the city in terms of OLD Dallas vs NEW Dallas.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Further analysis should be conducted to further validate this theory.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28203bdd77_5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28203bdd77_5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70b7286e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70b7286e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I further wanted to evaluate each specific structure types location within the city of Dallas as well as its proximity to hot zones for high Percent Loss. Therefore, using the Heatmap displayed by Daniel earlier I performed an overlay of the specific structure types on the heatmap.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process in itself was quite tedious and was the product of a total group effort. Because a variable was not being used to describe structure type, a .loc was used to locate the total number of  different structure types. Each of the 10 structure types where then further color coded and layered onto the map to indicate their exact locations.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the map, an observation can be made that the majority of fires, regardless of structure type tend to occur in Central to South Dallas vs North Dallas.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theory could be established that this may due to economic wealth and growth of the city in terms of OLD Dallas vs NEW Dallas.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Further analysis should be conducted to further validate this theory.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70b7286e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70b7286e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a:solidFill>
                  <a:schemeClr val="dk1"/>
                </a:solidFill>
              </a:rPr>
              <a:t>The two charts depicted on this slide show the ‘Total’ for ‘Construction Types’ and the ‘Average % Loss by the Construction Type</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Once again, a .unique was utilized to determine the various types of construction materials we were dealing with. </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This initial return of unique construction types likewise displayed a good deal of same, similar, or alike construction type names. </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After a .replace was performed to consolidate the parameters into the top 5 materials used in construction, I once again performed a .groupby to determine the average percent loss by construction type.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we can see from the ‘Total Construction’ bar chart, wood materials accounts for the greatest total number of structures involved Dallas fires.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as we take a a look at the ‘Average % Loss’ associated with the construction materials, wood is not own the top spot for greatest losses. That spot goes to ‘Steel and Metal’.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a:t>
            </a:r>
            <a:r>
              <a:rPr lang="en">
                <a:solidFill>
                  <a:schemeClr val="dk1"/>
                </a:solidFill>
              </a:rPr>
              <a:t>separate</a:t>
            </a:r>
            <a:r>
              <a:rPr lang="en">
                <a:solidFill>
                  <a:schemeClr val="dk1"/>
                </a:solidFill>
              </a:rPr>
              <a:t> theory could be formulated here indicating </a:t>
            </a:r>
            <a:r>
              <a:rPr lang="en">
                <a:solidFill>
                  <a:schemeClr val="dk1"/>
                </a:solidFill>
              </a:rPr>
              <a:t>that</a:t>
            </a:r>
            <a:r>
              <a:rPr lang="en">
                <a:solidFill>
                  <a:schemeClr val="dk1"/>
                </a:solidFill>
              </a:rPr>
              <a:t> Steel and Metal structures would have a greater percent loss after a fire due to higher costs to build. </a:t>
            </a:r>
            <a:endParaRPr>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70b7286e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70b7286e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pie chart is presented here to further visualize the total construction types by percentage. </a:t>
            </a:r>
            <a:endParaRPr/>
          </a:p>
          <a:p>
            <a:pPr indent="-298450" lvl="0" marL="457200" rtl="0" algn="l">
              <a:spcBef>
                <a:spcPts val="0"/>
              </a:spcBef>
              <a:spcAft>
                <a:spcPts val="0"/>
              </a:spcAft>
              <a:buSzPts val="1100"/>
              <a:buChar char="●"/>
            </a:pPr>
            <a:r>
              <a:rPr lang="en"/>
              <a:t>As expected, wood materials again show an overwhelming percentage of the total construction type involved in Dallas fires. </a:t>
            </a:r>
            <a:endParaRPr/>
          </a:p>
          <a:p>
            <a:pPr indent="-298450" lvl="0" marL="457200" rtl="0" algn="l">
              <a:spcBef>
                <a:spcPts val="0"/>
              </a:spcBef>
              <a:spcAft>
                <a:spcPts val="0"/>
              </a:spcAft>
              <a:buSzPts val="1100"/>
              <a:buChar char="●"/>
            </a:pPr>
            <a:r>
              <a:rPr lang="en"/>
              <a:t>From there, the percentages drop off dramatically.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70b7286e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70b7286e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Once again, </a:t>
            </a:r>
            <a:r>
              <a:rPr lang="en">
                <a:solidFill>
                  <a:schemeClr val="dk1"/>
                </a:solidFill>
              </a:rPr>
              <a:t>I further wanted to evaluate each specific construction types location within the city of Dallas as well as its proximity to hot zones for high Percent Loss. Therefore, once again using the Heatmap displayed by earlier in the presentation I performed an overlay of the specific construction types on the heatmap.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Since the initial code was developed to run previously for structure types, this process was much quicker than its predecessor. However, again, because a variable was not being used to describe construction type, a .loc was used to again locate the unique construction types in the dataset. Each of the 5 construction types where then further color coded and layered onto the map to indicate their exact locations.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the map, an observation can be made that the majority of fires, regardless of construction type (with the majority being wood) tend to occur in Central to South Dallas vs North Dallas.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theory could be established that this may due to economic wealth and growth of the city in terms of older parts of the city vs. newer.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Further analysis should be conducted to further validate this theory.</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8203bdd77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8203bdd77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FINE, I SWEAR!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bad2a460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bad2a460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8203bdd7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8203bdd7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We started out our analysis by dropping unneeded columns by using .drop() and then we needed to get rid of unuseful rows by using .loc[] with a condition </a:t>
            </a:r>
            <a:r>
              <a:rPr lang="en" sz="1050">
                <a:solidFill>
                  <a:schemeClr val="dk1"/>
                </a:solidFill>
                <a:highlight>
                  <a:srgbClr val="FFFFFF"/>
                </a:highlight>
              </a:rPr>
              <a:t>to get</a:t>
            </a:r>
            <a:r>
              <a:rPr lang="en" sz="1050">
                <a:solidFill>
                  <a:schemeClr val="dk1"/>
                </a:solidFill>
                <a:highlight>
                  <a:schemeClr val="lt1"/>
                </a:highlight>
              </a:rPr>
              <a:t> rid of cars in our dataset, </a:t>
            </a:r>
            <a:r>
              <a:rPr lang="en" sz="1050">
                <a:solidFill>
                  <a:schemeClr val="dk1"/>
                </a:solidFill>
                <a:highlight>
                  <a:srgbClr val="FFFFFF"/>
                </a:highlight>
              </a:rPr>
              <a:t>because</a:t>
            </a:r>
            <a:r>
              <a:rPr lang="en" sz="1050">
                <a:solidFill>
                  <a:schemeClr val="dk1"/>
                </a:solidFill>
                <a:highlight>
                  <a:schemeClr val="lt1"/>
                </a:highlight>
              </a:rPr>
              <a:t> we only wanted buildings. Then we renamed and split up some columns and we where ready to go. In the first chart,  I </a:t>
            </a:r>
            <a:r>
              <a:rPr lang="en" sz="1050">
                <a:solidFill>
                  <a:schemeClr val="dk1"/>
                </a:solidFill>
                <a:highlight>
                  <a:srgbClr val="FFFFFF"/>
                </a:highlight>
              </a:rPr>
              <a:t>charted</a:t>
            </a:r>
            <a:r>
              <a:rPr lang="en" sz="1050">
                <a:solidFill>
                  <a:schemeClr val="dk1"/>
                </a:solidFill>
                <a:highlight>
                  <a:schemeClr val="lt1"/>
                </a:highlight>
              </a:rPr>
              <a:t> all of the causes using .value_counts. The majority of cases (27%) have an undetermined cause. This was surprising at first, but, perhaps fires after the fact, are mysteries in the way they’re started because the evidence simply burns up.</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In the next slide, we have a  bar chart based on building stories vs percentage loss. 1.5 stories have the highest percentage loss out of Building stories, which will lead into the next slide. In the next slide you will see that  74 percent of structure types in the data set are dwelings or apartments. This makes since, </a:t>
            </a:r>
            <a:r>
              <a:rPr lang="en" sz="1050">
                <a:solidFill>
                  <a:schemeClr val="dk1"/>
                </a:solidFill>
                <a:highlight>
                  <a:srgbClr val="FFFFFF"/>
                </a:highlight>
              </a:rPr>
              <a:t>because</a:t>
            </a:r>
            <a:r>
              <a:rPr lang="en" sz="1050">
                <a:solidFill>
                  <a:schemeClr val="dk1"/>
                </a:solidFill>
                <a:highlight>
                  <a:schemeClr val="lt1"/>
                </a:highlight>
              </a:rPr>
              <a:t> the the vast majority of stories in this data set are one to two story buildings. Also checking structure type vs percentage loss, the structure with the highest percentage loss are sheds, at 30 % loss after a fire. Sheds are not in the </a:t>
            </a:r>
            <a:r>
              <a:rPr lang="en" sz="1050">
                <a:solidFill>
                  <a:schemeClr val="dk1"/>
                </a:solidFill>
                <a:highlight>
                  <a:schemeClr val="lt1"/>
                </a:highlight>
              </a:rPr>
              <a:t>dwelling</a:t>
            </a:r>
            <a:r>
              <a:rPr lang="en" sz="1050">
                <a:solidFill>
                  <a:schemeClr val="dk1"/>
                </a:solidFill>
                <a:highlight>
                  <a:schemeClr val="lt1"/>
                </a:highlight>
              </a:rPr>
              <a:t> category and is their own category. </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 </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The Data frame has a condition that only allows less than 100 stories to be in the dataframe. Tallest building is 26 stories. The data set is more representive of neighborhoods, apartment complexes, and </a:t>
            </a:r>
            <a:r>
              <a:rPr lang="en" sz="1050">
                <a:solidFill>
                  <a:schemeClr val="dk1"/>
                </a:solidFill>
                <a:highlight>
                  <a:schemeClr val="lt1"/>
                </a:highlight>
              </a:rPr>
              <a:t>commercial</a:t>
            </a:r>
            <a:r>
              <a:rPr lang="en" sz="1050">
                <a:solidFill>
                  <a:schemeClr val="dk1"/>
                </a:solidFill>
                <a:highlight>
                  <a:schemeClr val="lt1"/>
                </a:highlight>
              </a:rPr>
              <a:t> buildings almost all in the one to two building story range. Next slide, My last big task was to convert the time column so it could be used in plotting. The column needed to be split into three different columns hour, am/pm, and minutes. I than omitted minutes and did a gropby.mean on am/pm in the index by  percentage loss. After that I took my new variable and put through a loop and used enumerate to add AM and PM and the number in one unit so it could be used in the plot. You can see after the work was done that the Highest percentage loss at 29 percent happens between 5:00 and 6:59 AM</a:t>
            </a:r>
            <a:endParaRPr>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8203bdd77_5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8203bdd77_5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columns from the dataset we explored detailed the specific </a:t>
            </a:r>
            <a:r>
              <a:rPr lang="en"/>
              <a:t>battalion</a:t>
            </a:r>
            <a:r>
              <a:rPr lang="en"/>
              <a:t> that responded to each individual fire. Within the county lines of Dallas, TX, there are a total of 9 battalions making up the Dallas Fire Department which required some cleanup due to some inconsistencies in manually inputted data by the Dallas Fire Department.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8203bdd77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8203bdd77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we felt it would be important to initially plot each fire (by address and lat + lng as generated with the geocoding API) within our chosen dataset to obtain a strong illustration of how our data is </a:t>
            </a:r>
            <a:r>
              <a:rPr lang="en"/>
              <a:t>distributed</a:t>
            </a:r>
            <a:r>
              <a:rPr lang="en"/>
              <a:t> on a geographic scale</a:t>
            </a:r>
            <a:endParaRPr/>
          </a:p>
          <a:p>
            <a:pPr indent="0" lvl="0" marL="0" rtl="0" algn="l">
              <a:spcBef>
                <a:spcPts val="0"/>
              </a:spcBef>
              <a:spcAft>
                <a:spcPts val="0"/>
              </a:spcAft>
              <a:buNone/>
            </a:pPr>
            <a:r>
              <a:rPr lang="en"/>
              <a:t>-This map reflects all 621 fires from the dataset after the conclusion of the clean-up process.</a:t>
            </a:r>
            <a:endParaRPr/>
          </a:p>
          <a:p>
            <a:pPr indent="0" lvl="0" marL="0" rtl="0" algn="l">
              <a:spcBef>
                <a:spcPts val="0"/>
              </a:spcBef>
              <a:spcAft>
                <a:spcPts val="0"/>
              </a:spcAft>
              <a:buClr>
                <a:schemeClr val="dk1"/>
              </a:buClr>
              <a:buSzPts val="1100"/>
              <a:buFont typeface="Arial"/>
              <a:buNone/>
            </a:pPr>
            <a:r>
              <a:rPr lang="en">
                <a:solidFill>
                  <a:schemeClr val="dk1"/>
                </a:solidFill>
              </a:rPr>
              <a:t>*</a:t>
            </a:r>
            <a:r>
              <a:rPr lang="en">
                <a:solidFill>
                  <a:schemeClr val="dk1"/>
                </a:solidFill>
              </a:rPr>
              <a:t>Ok cool, we have a map reflecting each fire but let’s try to scope in on the fires in the dataset by layering an interesting piece of data onto it.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bad2a46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bad2a46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each fire plotted again but with the added addition of a heat layer. This heat layer reflects the % Value loss (Initial value of property-value saved/100) of each fire. % Value Loss will continue to serve as one of our main drawing points throughout the rest of our analysis. </a:t>
            </a:r>
            <a:endParaRPr/>
          </a:p>
          <a:p>
            <a:pPr indent="0" lvl="0" marL="0" rtl="0" algn="l">
              <a:spcBef>
                <a:spcPts val="0"/>
              </a:spcBef>
              <a:spcAft>
                <a:spcPts val="0"/>
              </a:spcAft>
              <a:buNone/>
            </a:pPr>
            <a:r>
              <a:rPr lang="en"/>
              <a:t>-The closer in color to red indicates areas in which fires caused a higher % Value loss.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8203bdd77_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8203bdd77_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 Value Loss being one of our main points of reference that we were looking to connect with various other variables throughout the dataset, the above two graphs provide us with a greater understanding of how the damage from fires differs based on the battalion that responded to each fire. </a:t>
            </a:r>
            <a:endParaRPr/>
          </a:p>
          <a:p>
            <a:pPr indent="0" lvl="0" marL="0" rtl="0" algn="l">
              <a:spcBef>
                <a:spcPts val="0"/>
              </a:spcBef>
              <a:spcAft>
                <a:spcPts val="0"/>
              </a:spcAft>
              <a:buNone/>
            </a:pPr>
            <a:r>
              <a:rPr lang="en"/>
              <a:t>-The left bar chart tells one of the average % Value Loss in Fires by Battalion. The right side expresses the median % value loss in fires by battalion.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median chart helps one to understand the array of values by each Battalion which helps us to explain how some data may be skewed.  For </a:t>
            </a:r>
            <a:r>
              <a:rPr lang="en"/>
              <a:t>instance, while Battalions 1, 5,8 &amp; 9 have the highest average % value loss in fires by Battalion, Battalion 1 has a noticeably smaller median value amongst that battation’s distribution for % Value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-Immediately, when looking at the average % Value Loss bar chart, one notices the fires </a:t>
            </a:r>
            <a:r>
              <a:rPr lang="en"/>
              <a:t>responded to by Battalion 2 reflect the lowest average % Value Loss amongst battalions within the Dallas Fire Department</a:t>
            </a:r>
            <a:endParaRPr/>
          </a:p>
          <a:p>
            <a:pPr indent="0" lvl="0" marL="0" rtl="0" algn="l">
              <a:spcBef>
                <a:spcPts val="0"/>
              </a:spcBef>
              <a:spcAft>
                <a:spcPts val="0"/>
              </a:spcAft>
              <a:buNone/>
            </a:pPr>
            <a:r>
              <a:rPr lang="en"/>
              <a:t>-Conversely, We can also see that fires responded to by Battalions 1, 5, 8, and 9 express the highest Average % Value Loss in Fires.</a:t>
            </a:r>
            <a:endParaRPr/>
          </a:p>
          <a:p>
            <a:pPr indent="0" lvl="0" marL="0" rtl="0" algn="l">
              <a:spcBef>
                <a:spcPts val="0"/>
              </a:spcBef>
              <a:spcAft>
                <a:spcPts val="0"/>
              </a:spcAft>
              <a:buNone/>
            </a:pPr>
            <a:r>
              <a:rPr lang="en"/>
              <a:t>-These two above points will become apparent in Rob’s analysis of delving deeper into Dallas Fire Department next.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8203bdd7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8203bdd7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narrow down our total dataset of fires, this map represents the grouping by battalion that responded to each fire. This illustration gives one a clear picture of what specific areas of the city are covered by each </a:t>
            </a:r>
            <a:r>
              <a:rPr lang="en"/>
              <a:t>battalion. </a:t>
            </a:r>
            <a:endParaRPr/>
          </a:p>
          <a:p>
            <a:pPr indent="0" lvl="0" marL="0" rtl="0" algn="l">
              <a:spcBef>
                <a:spcPts val="0"/>
              </a:spcBef>
              <a:spcAft>
                <a:spcPts val="0"/>
              </a:spcAft>
              <a:buNone/>
            </a:pPr>
            <a:r>
              <a:rPr lang="en"/>
              <a:t>-We can see from this plot that the areas defined by each battalion are not rigidly defined, as there is some slight crossover in battalions responding to fires outside of their “region”.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8203bdd77_5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8203bdd77_5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dallasopendata.com/Public-Safety/Building-Fire/skju-bfp8" TargetMode="External"/><Relationship Id="rId4" Type="http://schemas.openxmlformats.org/officeDocument/2006/relationships/hyperlink" Target="http://geocod.io" TargetMode="External"/><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Dallas_Building_Fires</a:t>
            </a:r>
            <a:endParaRPr/>
          </a:p>
        </p:txBody>
      </p:sp>
      <p:sp>
        <p:nvSpPr>
          <p:cNvPr id="59" name="Google Shape;59;p13"/>
          <p:cNvSpPr txBox="1"/>
          <p:nvPr>
            <p:ph idx="1" type="subTitle"/>
          </p:nvPr>
        </p:nvSpPr>
        <p:spPr>
          <a:xfrm>
            <a:off x="311700" y="2834125"/>
            <a:ext cx="8520600" cy="725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By Daniel Czornyj, Robert Gonzalez, Robert Lane, &amp; Cody Sultenfuss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Charts</a:t>
            </a:r>
            <a:endParaRPr/>
          </a:p>
        </p:txBody>
      </p:sp>
      <p:pic>
        <p:nvPicPr>
          <p:cNvPr id="130" name="Google Shape;130;p22"/>
          <p:cNvPicPr preferRelativeResize="0"/>
          <p:nvPr/>
        </p:nvPicPr>
        <p:blipFill>
          <a:blip r:embed="rId3">
            <a:alphaModFix/>
          </a:blip>
          <a:stretch>
            <a:fillRect/>
          </a:stretch>
        </p:blipFill>
        <p:spPr>
          <a:xfrm>
            <a:off x="2441453" y="856550"/>
            <a:ext cx="6140449" cy="3942451"/>
          </a:xfrm>
          <a:prstGeom prst="rect">
            <a:avLst/>
          </a:prstGeom>
          <a:noFill/>
          <a:ln>
            <a:noFill/>
          </a:ln>
        </p:spPr>
      </p:pic>
      <p:sp>
        <p:nvSpPr>
          <p:cNvPr id="131" name="Google Shape;131;p22"/>
          <p:cNvSpPr txBox="1"/>
          <p:nvPr/>
        </p:nvSpPr>
        <p:spPr>
          <a:xfrm>
            <a:off x="267750" y="1838975"/>
            <a:ext cx="2064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Source Sans Pro"/>
                <a:ea typeface="Source Sans Pro"/>
                <a:cs typeface="Source Sans Pro"/>
                <a:sym typeface="Source Sans Pro"/>
              </a:rPr>
              <a:t>Household</a:t>
            </a:r>
            <a:r>
              <a:rPr lang="en" sz="2200">
                <a:latin typeface="Source Sans Pro"/>
                <a:ea typeface="Source Sans Pro"/>
                <a:cs typeface="Source Sans Pro"/>
                <a:sym typeface="Source Sans Pro"/>
              </a:rPr>
              <a:t> Income vs. Loss to Fire</a:t>
            </a:r>
            <a:endParaRPr sz="2200">
              <a:latin typeface="Source Sans Pro"/>
              <a:ea typeface="Source Sans Pro"/>
              <a:cs typeface="Source Sans Pro"/>
              <a:sym typeface="Source Sans Pro"/>
            </a:endParaRPr>
          </a:p>
        </p:txBody>
      </p:sp>
      <p:pic>
        <p:nvPicPr>
          <p:cNvPr id="132" name="Google Shape;132;p22"/>
          <p:cNvPicPr preferRelativeResize="0"/>
          <p:nvPr/>
        </p:nvPicPr>
        <p:blipFill>
          <a:blip r:embed="rId4">
            <a:alphaModFix/>
          </a:blip>
          <a:stretch>
            <a:fillRect/>
          </a:stretch>
        </p:blipFill>
        <p:spPr>
          <a:xfrm>
            <a:off x="1650175" y="1062975"/>
            <a:ext cx="6989052" cy="3529599"/>
          </a:xfrm>
          <a:prstGeom prst="rect">
            <a:avLst/>
          </a:prstGeom>
          <a:noFill/>
          <a:ln>
            <a:noFill/>
          </a:ln>
        </p:spPr>
      </p:pic>
      <p:sp>
        <p:nvSpPr>
          <p:cNvPr id="133" name="Google Shape;133;p22"/>
          <p:cNvSpPr txBox="1"/>
          <p:nvPr/>
        </p:nvSpPr>
        <p:spPr>
          <a:xfrm>
            <a:off x="267750" y="1838975"/>
            <a:ext cx="2064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Source Sans Pro"/>
                <a:ea typeface="Source Sans Pro"/>
                <a:cs typeface="Source Sans Pro"/>
                <a:sym typeface="Source Sans Pro"/>
              </a:rPr>
              <a:t>Correlations Within Original Dataset</a:t>
            </a:r>
            <a:endParaRPr sz="22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xit" presetID="10" presetSubtype="0">
                                  <p:stCondLst>
                                    <p:cond delay="0"/>
                                  </p:stCondLst>
                                  <p:childTnLst>
                                    <p:animEffect filter="fade" transition="out">
                                      <p:cBhvr>
                                        <p:cTn dur="1000"/>
                                        <p:tgtEl>
                                          <p:spTgt spid="132"/>
                                        </p:tgtEl>
                                      </p:cBhvr>
                                    </p:animEffect>
                                    <p:set>
                                      <p:cBhvr>
                                        <p:cTn dur="1" fill="hold">
                                          <p:stCondLst>
                                            <p:cond delay="1000"/>
                                          </p:stCondLst>
                                        </p:cTn>
                                        <p:tgtEl>
                                          <p:spTgt spid="1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3"/>
                                        </p:tgtEl>
                                      </p:cBhvr>
                                    </p:animEffect>
                                    <p:set>
                                      <p:cBhvr>
                                        <p:cTn dur="1" fill="hold">
                                          <p:stCondLst>
                                            <p:cond delay="1000"/>
                                          </p:stCondLst>
                                        </p:cTn>
                                        <p:tgtEl>
                                          <p:spTgt spid="1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265513" y="605525"/>
            <a:ext cx="4228661" cy="3898974"/>
          </a:xfrm>
          <a:prstGeom prst="rect">
            <a:avLst/>
          </a:prstGeom>
          <a:noFill/>
          <a:ln>
            <a:noFill/>
          </a:ln>
        </p:spPr>
      </p:pic>
      <p:sp>
        <p:nvSpPr>
          <p:cNvPr id="139" name="Google Shape;139;p23"/>
          <p:cNvSpPr txBox="1"/>
          <p:nvPr/>
        </p:nvSpPr>
        <p:spPr>
          <a:xfrm>
            <a:off x="4939500" y="2261088"/>
            <a:ext cx="3734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Playfair Display"/>
                <a:ea typeface="Playfair Display"/>
                <a:cs typeface="Playfair Display"/>
                <a:sym typeface="Playfair Display"/>
              </a:rPr>
              <a:t>Distance to </a:t>
            </a:r>
            <a:r>
              <a:rPr lang="en" sz="2000">
                <a:solidFill>
                  <a:schemeClr val="lt1"/>
                </a:solidFill>
                <a:latin typeface="Playfair Display"/>
                <a:ea typeface="Playfair Display"/>
                <a:cs typeface="Playfair Display"/>
                <a:sym typeface="Playfair Display"/>
              </a:rPr>
              <a:t>nearest fire station.</a:t>
            </a:r>
            <a:endParaRPr sz="2000">
              <a:solidFill>
                <a:schemeClr val="lt1"/>
              </a:solidFill>
              <a:latin typeface="Playfair Display"/>
              <a:ea typeface="Playfair Display"/>
              <a:cs typeface="Playfair Display"/>
              <a:sym typeface="Playfair Display"/>
            </a:endParaRPr>
          </a:p>
        </p:txBody>
      </p:sp>
      <p:sp>
        <p:nvSpPr>
          <p:cNvPr id="140" name="Google Shape;140;p23"/>
          <p:cNvSpPr txBox="1"/>
          <p:nvPr/>
        </p:nvSpPr>
        <p:spPr>
          <a:xfrm>
            <a:off x="4939500" y="2261088"/>
            <a:ext cx="3734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Playfair Display"/>
                <a:ea typeface="Playfair Display"/>
                <a:cs typeface="Playfair Display"/>
                <a:sym typeface="Playfair Display"/>
              </a:rPr>
              <a:t>Distance to 2nd-nearest fire station.</a:t>
            </a:r>
            <a:endParaRPr sz="2000">
              <a:solidFill>
                <a:schemeClr val="lt1"/>
              </a:solidFill>
              <a:latin typeface="Playfair Display"/>
              <a:ea typeface="Playfair Display"/>
              <a:cs typeface="Playfair Display"/>
              <a:sym typeface="Playfair Display"/>
            </a:endParaRPr>
          </a:p>
        </p:txBody>
      </p:sp>
      <p:pic>
        <p:nvPicPr>
          <p:cNvPr id="141" name="Google Shape;141;p23"/>
          <p:cNvPicPr preferRelativeResize="0"/>
          <p:nvPr/>
        </p:nvPicPr>
        <p:blipFill rotWithShape="1">
          <a:blip r:embed="rId4">
            <a:alphaModFix/>
          </a:blip>
          <a:srcRect b="8357" l="0" r="5311" t="0"/>
          <a:stretch/>
        </p:blipFill>
        <p:spPr>
          <a:xfrm>
            <a:off x="265513" y="615400"/>
            <a:ext cx="4228651" cy="3912712"/>
          </a:xfrm>
          <a:prstGeom prst="rect">
            <a:avLst/>
          </a:prstGeom>
          <a:noFill/>
          <a:ln>
            <a:noFill/>
          </a:ln>
        </p:spPr>
      </p:pic>
      <p:sp>
        <p:nvSpPr>
          <p:cNvPr id="142" name="Google Shape;142;p23"/>
          <p:cNvSpPr txBox="1"/>
          <p:nvPr/>
        </p:nvSpPr>
        <p:spPr>
          <a:xfrm>
            <a:off x="4939500" y="1953288"/>
            <a:ext cx="373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Playfair Display"/>
                <a:ea typeface="Playfair Display"/>
                <a:cs typeface="Playfair Display"/>
                <a:sym typeface="Playfair Display"/>
              </a:rPr>
              <a:t>High income homes (blue) vs long distance from station (red).</a:t>
            </a:r>
            <a:endParaRPr sz="2000">
              <a:solidFill>
                <a:schemeClr val="lt1"/>
              </a:solidFill>
              <a:latin typeface="Playfair Display"/>
              <a:ea typeface="Playfair Display"/>
              <a:cs typeface="Playfair Display"/>
              <a:sym typeface="Playfair Display"/>
            </a:endParaRPr>
          </a:p>
        </p:txBody>
      </p:sp>
      <p:sp>
        <p:nvSpPr>
          <p:cNvPr id="143" name="Google Shape;143;p23"/>
          <p:cNvSpPr txBox="1"/>
          <p:nvPr>
            <p:ph type="title"/>
          </p:nvPr>
        </p:nvSpPr>
        <p:spPr>
          <a:xfrm>
            <a:off x="4838275" y="258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FFFF"/>
                </a:solidFill>
              </a:rPr>
              <a:t>Fire Station Coverage</a:t>
            </a:r>
            <a:endParaRPr>
              <a:solidFill>
                <a:srgbClr val="FFFFFF"/>
              </a:solidFill>
            </a:endParaRPr>
          </a:p>
        </p:txBody>
      </p:sp>
      <p:pic>
        <p:nvPicPr>
          <p:cNvPr id="144" name="Google Shape;144;p23"/>
          <p:cNvPicPr preferRelativeResize="0"/>
          <p:nvPr/>
        </p:nvPicPr>
        <p:blipFill>
          <a:blip r:embed="rId5">
            <a:alphaModFix/>
          </a:blip>
          <a:stretch>
            <a:fillRect/>
          </a:stretch>
        </p:blipFill>
        <p:spPr>
          <a:xfrm>
            <a:off x="376450" y="605525"/>
            <a:ext cx="4006775" cy="3898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9"/>
                                        </p:tgtEl>
                                      </p:cBhvr>
                                    </p:animEffect>
                                    <p:set>
                                      <p:cBhvr>
                                        <p:cTn dur="1" fill="hold">
                                          <p:stCondLst>
                                            <p:cond delay="1000"/>
                                          </p:stCondLst>
                                        </p:cTn>
                                        <p:tgtEl>
                                          <p:spTgt spid="1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4"/>
                                        </p:tgtEl>
                                      </p:cBhvr>
                                    </p:animEffect>
                                    <p:set>
                                      <p:cBhvr>
                                        <p:cTn dur="1" fill="hold">
                                          <p:stCondLst>
                                            <p:cond delay="1000"/>
                                          </p:stCondLst>
                                        </p:cTn>
                                        <p:tgtEl>
                                          <p:spTgt spid="1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0"/>
                                        </p:tgtEl>
                                      </p:cBhvr>
                                    </p:animEffect>
                                    <p:set>
                                      <p:cBhvr>
                                        <p:cTn dur="1" fill="hold">
                                          <p:stCondLst>
                                            <p:cond delay="1000"/>
                                          </p:stCondLst>
                                        </p:cTn>
                                        <p:tgtEl>
                                          <p:spTgt spid="14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Sprinkler &amp; Fire Alarm Systems</a:t>
            </a:r>
            <a:endParaRPr/>
          </a:p>
        </p:txBody>
      </p:sp>
      <p:pic>
        <p:nvPicPr>
          <p:cNvPr id="150" name="Google Shape;150;p24"/>
          <p:cNvPicPr preferRelativeResize="0"/>
          <p:nvPr/>
        </p:nvPicPr>
        <p:blipFill>
          <a:blip r:embed="rId3">
            <a:alphaModFix/>
          </a:blip>
          <a:stretch>
            <a:fillRect/>
          </a:stretch>
        </p:blipFill>
        <p:spPr>
          <a:xfrm>
            <a:off x="5091450" y="1752750"/>
            <a:ext cx="3157925" cy="2458201"/>
          </a:xfrm>
          <a:prstGeom prst="rect">
            <a:avLst/>
          </a:prstGeom>
          <a:noFill/>
          <a:ln>
            <a:noFill/>
          </a:ln>
        </p:spPr>
      </p:pic>
      <p:pic>
        <p:nvPicPr>
          <p:cNvPr id="151" name="Google Shape;151;p24"/>
          <p:cNvPicPr preferRelativeResize="0"/>
          <p:nvPr/>
        </p:nvPicPr>
        <p:blipFill>
          <a:blip r:embed="rId4">
            <a:alphaModFix/>
          </a:blip>
          <a:stretch>
            <a:fillRect/>
          </a:stretch>
        </p:blipFill>
        <p:spPr>
          <a:xfrm>
            <a:off x="311700" y="2098788"/>
            <a:ext cx="4338351" cy="176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Sprinkler &amp; Fire Alarm  Systems</a:t>
            </a:r>
            <a:endParaRPr/>
          </a:p>
        </p:txBody>
      </p:sp>
      <p:pic>
        <p:nvPicPr>
          <p:cNvPr id="157" name="Google Shape;157;p25"/>
          <p:cNvPicPr preferRelativeResize="0"/>
          <p:nvPr/>
        </p:nvPicPr>
        <p:blipFill>
          <a:blip r:embed="rId3">
            <a:alphaModFix/>
          </a:blip>
          <a:stretch>
            <a:fillRect/>
          </a:stretch>
        </p:blipFill>
        <p:spPr>
          <a:xfrm>
            <a:off x="311700" y="1114213"/>
            <a:ext cx="3918799" cy="3881299"/>
          </a:xfrm>
          <a:prstGeom prst="rect">
            <a:avLst/>
          </a:prstGeom>
          <a:noFill/>
          <a:ln>
            <a:noFill/>
          </a:ln>
        </p:spPr>
      </p:pic>
      <p:pic>
        <p:nvPicPr>
          <p:cNvPr id="158" name="Google Shape;158;p25"/>
          <p:cNvPicPr preferRelativeResize="0"/>
          <p:nvPr/>
        </p:nvPicPr>
        <p:blipFill>
          <a:blip r:embed="rId4">
            <a:alphaModFix/>
          </a:blip>
          <a:stretch>
            <a:fillRect/>
          </a:stretch>
        </p:blipFill>
        <p:spPr>
          <a:xfrm>
            <a:off x="4757999" y="1169725"/>
            <a:ext cx="3835071" cy="3770275"/>
          </a:xfrm>
          <a:prstGeom prst="rect">
            <a:avLst/>
          </a:prstGeom>
          <a:noFill/>
          <a:ln>
            <a:noFill/>
          </a:ln>
        </p:spPr>
      </p:pic>
      <p:graphicFrame>
        <p:nvGraphicFramePr>
          <p:cNvPr id="159" name="Google Shape;159;p25"/>
          <p:cNvGraphicFramePr/>
          <p:nvPr/>
        </p:nvGraphicFramePr>
        <p:xfrm>
          <a:off x="265975" y="1548630"/>
          <a:ext cx="3000000" cy="3000000"/>
        </p:xfrm>
        <a:graphic>
          <a:graphicData uri="http://schemas.openxmlformats.org/drawingml/2006/table">
            <a:tbl>
              <a:tblPr>
                <a:noFill/>
                <a:tableStyleId>{11EAD3C8-7D0E-4207-BE0F-8082BB98C212}</a:tableStyleId>
              </a:tblPr>
              <a:tblGrid>
                <a:gridCol w="754275"/>
                <a:gridCol w="493375"/>
                <a:gridCol w="587075"/>
                <a:gridCol w="587075"/>
                <a:gridCol w="587075"/>
                <a:gridCol w="587075"/>
                <a:gridCol w="587075"/>
                <a:gridCol w="587075"/>
                <a:gridCol w="751700"/>
                <a:gridCol w="578350"/>
                <a:gridCol w="587075"/>
                <a:gridCol w="587075"/>
                <a:gridCol w="587075"/>
                <a:gridCol w="578350"/>
              </a:tblGrid>
              <a:tr h="291450">
                <a:tc>
                  <a:txBody>
                    <a:bodyPr/>
                    <a:lstStyle/>
                    <a:p>
                      <a:pPr indent="0" lvl="0" marL="0" rtl="0" algn="l">
                        <a:spcBef>
                          <a:spcPts val="0"/>
                        </a:spcBef>
                        <a:spcAft>
                          <a:spcPts val="0"/>
                        </a:spcAft>
                        <a:buNone/>
                      </a:pPr>
                      <a:r>
                        <a:t/>
                      </a:r>
                      <a:endParaRPr sz="1000"/>
                    </a:p>
                  </a:txBody>
                  <a:tcPr marT="19050" marB="19050" marR="28575" marL="28575" anchor="b"/>
                </a:tc>
                <a:tc gridSpan="7">
                  <a:txBody>
                    <a:bodyPr/>
                    <a:lstStyle/>
                    <a:p>
                      <a:pPr indent="0" lvl="0" marL="0" rtl="0" algn="ctr">
                        <a:lnSpc>
                          <a:spcPct val="115000"/>
                        </a:lnSpc>
                        <a:spcBef>
                          <a:spcPts val="0"/>
                        </a:spcBef>
                        <a:spcAft>
                          <a:spcPts val="0"/>
                        </a:spcAft>
                        <a:buNone/>
                      </a:pPr>
                      <a:r>
                        <a:rPr b="1" lang="en" sz="600"/>
                        <a:t>TOTAL LOSS</a:t>
                      </a:r>
                      <a:endParaRPr b="1" sz="600"/>
                    </a:p>
                  </a:txBody>
                  <a:tcPr marT="19050" marB="19050" marR="28575" marL="28575" anchor="b"/>
                </a:tc>
                <a:tc hMerge="1"/>
                <a:tc hMerge="1"/>
                <a:tc hMerge="1"/>
                <a:tc hMerge="1"/>
                <a:tc hMerge="1"/>
                <a:tc hMerge="1"/>
                <a:tc gridSpan="6">
                  <a:txBody>
                    <a:bodyPr/>
                    <a:lstStyle/>
                    <a:p>
                      <a:pPr indent="0" lvl="0" marL="0" rtl="0" algn="ctr">
                        <a:lnSpc>
                          <a:spcPct val="115000"/>
                        </a:lnSpc>
                        <a:spcBef>
                          <a:spcPts val="0"/>
                        </a:spcBef>
                        <a:spcAft>
                          <a:spcPts val="0"/>
                        </a:spcAft>
                        <a:buNone/>
                      </a:pPr>
                      <a:r>
                        <a:rPr b="1" lang="en" sz="600"/>
                        <a:t>PERCENTAGE LOSS</a:t>
                      </a:r>
                      <a:endParaRPr b="1" sz="600"/>
                    </a:p>
                  </a:txBody>
                  <a:tcPr marT="19050" marB="19050" marR="28575" marL="28575" anchor="b"/>
                </a:tc>
                <a:tc hMerge="1"/>
                <a:tc hMerge="1"/>
                <a:tc hMerge="1"/>
                <a:tc hMerge="1"/>
                <a:tc hMerge="1"/>
              </a:tr>
              <a:tr h="404200">
                <a:tc>
                  <a:txBody>
                    <a:bodyPr/>
                    <a:lstStyle/>
                    <a:p>
                      <a:pPr indent="0" lvl="0" marL="0" rtl="0" algn="l">
                        <a:spcBef>
                          <a:spcPts val="0"/>
                        </a:spcBef>
                        <a:spcAft>
                          <a:spcPts val="0"/>
                        </a:spcAft>
                        <a:buNone/>
                      </a:pPr>
                      <a:r>
                        <a:t/>
                      </a:r>
                      <a:endParaRPr sz="1000"/>
                    </a:p>
                  </a:txBody>
                  <a:tcPr marT="19050" marB="19050" marR="28575" marL="28575" anchor="b"/>
                </a:tc>
                <a:tc>
                  <a:txBody>
                    <a:bodyPr/>
                    <a:lstStyle/>
                    <a:p>
                      <a:pPr indent="0" lvl="0" marL="0" rtl="0" algn="ctr">
                        <a:lnSpc>
                          <a:spcPct val="115000"/>
                        </a:lnSpc>
                        <a:spcBef>
                          <a:spcPts val="0"/>
                        </a:spcBef>
                        <a:spcAft>
                          <a:spcPts val="0"/>
                        </a:spcAft>
                        <a:buNone/>
                      </a:pPr>
                      <a:r>
                        <a:rPr b="1" lang="en" sz="600"/>
                        <a:t>count</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mean</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median</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max</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min</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sum</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std</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count</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mean</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median</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max</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min</a:t>
                      </a:r>
                      <a:endParaRPr b="1" sz="600"/>
                    </a:p>
                  </a:txBody>
                  <a:tcPr marT="19050" marB="19050" marR="28575" marL="28575" anchor="b"/>
                </a:tc>
                <a:tc>
                  <a:txBody>
                    <a:bodyPr/>
                    <a:lstStyle/>
                    <a:p>
                      <a:pPr indent="0" lvl="0" marL="0" rtl="0" algn="ctr">
                        <a:lnSpc>
                          <a:spcPct val="115000"/>
                        </a:lnSpc>
                        <a:spcBef>
                          <a:spcPts val="0"/>
                        </a:spcBef>
                        <a:spcAft>
                          <a:spcPts val="0"/>
                        </a:spcAft>
                        <a:buNone/>
                      </a:pPr>
                      <a:r>
                        <a:rPr b="1" lang="en" sz="600"/>
                        <a:t>std</a:t>
                      </a:r>
                      <a:endParaRPr b="1" sz="600"/>
                    </a:p>
                  </a:txBody>
                  <a:tcPr marT="19050" marB="19050" marR="28575" marL="28575" anchor="b"/>
                </a:tc>
              </a:tr>
              <a:tr h="404200">
                <a:tc>
                  <a:txBody>
                    <a:bodyPr/>
                    <a:lstStyle/>
                    <a:p>
                      <a:pPr indent="0" lvl="0" marL="0" rtl="0" algn="ctr">
                        <a:lnSpc>
                          <a:spcPct val="115000"/>
                        </a:lnSpc>
                        <a:spcBef>
                          <a:spcPts val="0"/>
                        </a:spcBef>
                        <a:spcAft>
                          <a:spcPts val="0"/>
                        </a:spcAft>
                        <a:buNone/>
                      </a:pPr>
                      <a:r>
                        <a:rPr b="1" lang="en" sz="600"/>
                        <a:t>SYSTEM INSTALLED</a:t>
                      </a:r>
                      <a:endParaRPr b="1" sz="600"/>
                    </a:p>
                  </a:txBody>
                  <a:tcPr marT="19050" marB="19050" marR="28575" marL="28575" anchor="b"/>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b">
                    <a:lnB cap="flat" cmpd="sng" w="9525">
                      <a:solidFill>
                        <a:srgbClr val="000000"/>
                      </a:solidFill>
                      <a:prstDash val="solid"/>
                      <a:round/>
                      <a:headEnd len="sm" w="sm" type="none"/>
                      <a:tailEnd len="sm" w="sm" type="none"/>
                    </a:lnB>
                  </a:tcPr>
                </a:tc>
              </a:tr>
              <a:tr h="404200">
                <a:tc>
                  <a:txBody>
                    <a:bodyPr/>
                    <a:lstStyle/>
                    <a:p>
                      <a:pPr indent="0" lvl="0" marL="0" rtl="0" algn="ctr">
                        <a:lnSpc>
                          <a:spcPct val="115000"/>
                        </a:lnSpc>
                        <a:spcBef>
                          <a:spcPts val="0"/>
                        </a:spcBef>
                        <a:spcAft>
                          <a:spcPts val="0"/>
                        </a:spcAft>
                        <a:buNone/>
                      </a:pPr>
                      <a:r>
                        <a:rPr b="1" lang="en" sz="600"/>
                        <a:t>Alarm Only</a:t>
                      </a:r>
                      <a:endParaRPr b="1" sz="6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t>181</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$31,395</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$5,500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$950,000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$5,682,500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89249</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181</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8.65</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0.97</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94.58</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0.00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15.65</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404200">
                <a:tc>
                  <a:txBody>
                    <a:bodyPr/>
                    <a:lstStyle/>
                    <a:p>
                      <a:pPr indent="0" lvl="0" marL="0" rtl="0" algn="ctr">
                        <a:lnSpc>
                          <a:spcPct val="115000"/>
                        </a:lnSpc>
                        <a:spcBef>
                          <a:spcPts val="0"/>
                        </a:spcBef>
                        <a:spcAft>
                          <a:spcPts val="0"/>
                        </a:spcAft>
                        <a:buNone/>
                      </a:pPr>
                      <a:r>
                        <a:rPr b="1" lang="en" sz="600"/>
                        <a:t>Both</a:t>
                      </a:r>
                      <a:endParaRPr b="1" sz="6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t>66</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$38,722</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$1,500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$1,502,000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$2,555,630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186095</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66</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1.63</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0.02</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48.02</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0.00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7.04</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404200">
                <a:tc>
                  <a:txBody>
                    <a:bodyPr/>
                    <a:lstStyle/>
                    <a:p>
                      <a:pPr indent="0" lvl="0" marL="0" rtl="0" algn="ctr">
                        <a:lnSpc>
                          <a:spcPct val="115000"/>
                        </a:lnSpc>
                        <a:spcBef>
                          <a:spcPts val="0"/>
                        </a:spcBef>
                        <a:spcAft>
                          <a:spcPts val="0"/>
                        </a:spcAft>
                        <a:buNone/>
                      </a:pPr>
                      <a:r>
                        <a:rPr b="1" lang="en" sz="600"/>
                        <a:t>Neither</a:t>
                      </a:r>
                      <a:endParaRPr b="1" sz="6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t>161</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$24,005</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$8,000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$428,000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$3,864,725</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49099</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161</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16.57</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4.17</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86.74</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0.00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22.65</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404200">
                <a:tc>
                  <a:txBody>
                    <a:bodyPr/>
                    <a:lstStyle/>
                    <a:p>
                      <a:pPr indent="0" lvl="0" marL="0" rtl="0" algn="ctr">
                        <a:lnSpc>
                          <a:spcPct val="115000"/>
                        </a:lnSpc>
                        <a:spcBef>
                          <a:spcPts val="0"/>
                        </a:spcBef>
                        <a:spcAft>
                          <a:spcPts val="0"/>
                        </a:spcAft>
                        <a:buNone/>
                      </a:pPr>
                      <a:r>
                        <a:rPr b="1" lang="en" sz="600"/>
                        <a:t>Sprinkler Only</a:t>
                      </a:r>
                      <a:endParaRPr b="1" sz="6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t>3</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$184,500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$2,500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$550,000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1000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$553,500</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316533</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3</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14.47</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1.49</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41.83</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0.08</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r">
                        <a:lnSpc>
                          <a:spcPct val="115000"/>
                        </a:lnSpc>
                        <a:spcBef>
                          <a:spcPts val="0"/>
                        </a:spcBef>
                        <a:spcAft>
                          <a:spcPts val="0"/>
                        </a:spcAft>
                        <a:buNone/>
                      </a:pPr>
                      <a:r>
                        <a:rPr lang="en" sz="600"/>
                        <a:t>23.71</a:t>
                      </a:r>
                      <a:endParaRPr sz="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xit" presetID="10" presetSubtype="0">
                                  <p:stCondLst>
                                    <p:cond delay="0"/>
                                  </p:stCondLst>
                                  <p:childTnLst>
                                    <p:animEffect filter="fade" transition="out">
                                      <p:cBhvr>
                                        <p:cTn dur="1000"/>
                                        <p:tgtEl>
                                          <p:spTgt spid="158"/>
                                        </p:tgtEl>
                                      </p:cBhvr>
                                    </p:animEffect>
                                    <p:set>
                                      <p:cBhvr>
                                        <p:cTn dur="1" fill="hold">
                                          <p:stCondLst>
                                            <p:cond delay="1000"/>
                                          </p:stCondLst>
                                        </p:cTn>
                                        <p:tgtEl>
                                          <p:spTgt spid="1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7"/>
                                        </p:tgtEl>
                                      </p:cBhvr>
                                    </p:animEffect>
                                    <p:set>
                                      <p:cBhvr>
                                        <p:cTn dur="1" fill="hold">
                                          <p:stCondLst>
                                            <p:cond delay="1000"/>
                                          </p:stCondLst>
                                        </p:cTn>
                                        <p:tgtEl>
                                          <p:spTgt spid="15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743001"/>
            <a:ext cx="8520600" cy="2006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Big Takeaway</a:t>
            </a:r>
            <a:endParaRPr/>
          </a:p>
        </p:txBody>
      </p:sp>
      <p:sp>
        <p:nvSpPr>
          <p:cNvPr id="165" name="Google Shape;165;p26"/>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Wealthy people tend to live close to each other.</a:t>
            </a:r>
            <a:endParaRPr sz="2000"/>
          </a:p>
          <a:p>
            <a:pPr indent="0" lvl="0" marL="0" rtl="0" algn="ctr">
              <a:spcBef>
                <a:spcPts val="1200"/>
              </a:spcBef>
              <a:spcAft>
                <a:spcPts val="1200"/>
              </a:spcAft>
              <a:buNone/>
            </a:pPr>
            <a:r>
              <a:rPr lang="en" sz="2000"/>
              <a:t>The </a:t>
            </a:r>
            <a:r>
              <a:rPr lang="en" sz="2000"/>
              <a:t>presence</a:t>
            </a:r>
            <a:r>
              <a:rPr lang="en" sz="2000"/>
              <a:t> of sprinkler systems and fire alarm systems corresponds with a reduction in the severity of monetary loss in property value due to fire.</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85875" y="1714500"/>
            <a:ext cx="8183700" cy="78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The Cost of Structure and Construction</a:t>
            </a:r>
            <a:endParaRPr/>
          </a:p>
        </p:txBody>
      </p:sp>
      <p:sp>
        <p:nvSpPr>
          <p:cNvPr id="171" name="Google Shape;171;p27"/>
          <p:cNvSpPr txBox="1"/>
          <p:nvPr/>
        </p:nvSpPr>
        <p:spPr>
          <a:xfrm>
            <a:off x="1282325" y="2747900"/>
            <a:ext cx="269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Cody Sultenfuss</a:t>
            </a:r>
            <a:endParaRPr sz="2400">
              <a:solidFill>
                <a:srgbClr val="FFFFFF"/>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77" name="Google Shape;177;p28"/>
          <p:cNvPicPr preferRelativeResize="0"/>
          <p:nvPr/>
        </p:nvPicPr>
        <p:blipFill>
          <a:blip r:embed="rId3">
            <a:alphaModFix/>
          </a:blip>
          <a:stretch>
            <a:fillRect/>
          </a:stretch>
        </p:blipFill>
        <p:spPr>
          <a:xfrm>
            <a:off x="227450" y="445025"/>
            <a:ext cx="6628625" cy="4530125"/>
          </a:xfrm>
          <a:prstGeom prst="rect">
            <a:avLst/>
          </a:prstGeom>
          <a:noFill/>
          <a:ln>
            <a:noFill/>
          </a:ln>
        </p:spPr>
      </p:pic>
      <p:pic>
        <p:nvPicPr>
          <p:cNvPr id="178" name="Google Shape;178;p28"/>
          <p:cNvPicPr preferRelativeResize="0"/>
          <p:nvPr/>
        </p:nvPicPr>
        <p:blipFill>
          <a:blip r:embed="rId4">
            <a:alphaModFix/>
          </a:blip>
          <a:stretch>
            <a:fillRect/>
          </a:stretch>
        </p:blipFill>
        <p:spPr>
          <a:xfrm>
            <a:off x="6772425" y="719850"/>
            <a:ext cx="1930625" cy="4049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84" name="Google Shape;184;p29"/>
          <p:cNvPicPr preferRelativeResize="0"/>
          <p:nvPr/>
        </p:nvPicPr>
        <p:blipFill>
          <a:blip r:embed="rId3">
            <a:alphaModFix/>
          </a:blip>
          <a:stretch>
            <a:fillRect/>
          </a:stretch>
        </p:blipFill>
        <p:spPr>
          <a:xfrm>
            <a:off x="4394950" y="792313"/>
            <a:ext cx="4679575" cy="3558875"/>
          </a:xfrm>
          <a:prstGeom prst="rect">
            <a:avLst/>
          </a:prstGeom>
          <a:noFill/>
          <a:ln>
            <a:noFill/>
          </a:ln>
        </p:spPr>
      </p:pic>
      <p:pic>
        <p:nvPicPr>
          <p:cNvPr id="185" name="Google Shape;185;p29"/>
          <p:cNvPicPr preferRelativeResize="0"/>
          <p:nvPr/>
        </p:nvPicPr>
        <p:blipFill>
          <a:blip r:embed="rId4">
            <a:alphaModFix/>
          </a:blip>
          <a:stretch>
            <a:fillRect/>
          </a:stretch>
        </p:blipFill>
        <p:spPr>
          <a:xfrm>
            <a:off x="2" y="645150"/>
            <a:ext cx="4467150" cy="4300050"/>
          </a:xfrm>
          <a:prstGeom prst="rect">
            <a:avLst/>
          </a:prstGeom>
          <a:noFill/>
          <a:ln>
            <a:noFill/>
          </a:ln>
        </p:spPr>
      </p:pic>
      <p:pic>
        <p:nvPicPr>
          <p:cNvPr id="186" name="Google Shape;186;p29"/>
          <p:cNvPicPr preferRelativeResize="0"/>
          <p:nvPr/>
        </p:nvPicPr>
        <p:blipFill>
          <a:blip r:embed="rId5">
            <a:alphaModFix/>
          </a:blip>
          <a:stretch>
            <a:fillRect/>
          </a:stretch>
        </p:blipFill>
        <p:spPr>
          <a:xfrm>
            <a:off x="660975" y="927425"/>
            <a:ext cx="1220425" cy="13408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grpSp>
        <p:nvGrpSpPr>
          <p:cNvPr id="192" name="Google Shape;192;p30"/>
          <p:cNvGrpSpPr/>
          <p:nvPr/>
        </p:nvGrpSpPr>
        <p:grpSpPr>
          <a:xfrm>
            <a:off x="3592275" y="276913"/>
            <a:ext cx="4914127" cy="4756925"/>
            <a:chOff x="2015075" y="193288"/>
            <a:chExt cx="4914127" cy="4756925"/>
          </a:xfrm>
        </p:grpSpPr>
        <p:pic>
          <p:nvPicPr>
            <p:cNvPr id="193" name="Google Shape;193;p30"/>
            <p:cNvPicPr preferRelativeResize="0"/>
            <p:nvPr/>
          </p:nvPicPr>
          <p:blipFill>
            <a:blip r:embed="rId3">
              <a:alphaModFix/>
            </a:blip>
            <a:stretch>
              <a:fillRect/>
            </a:stretch>
          </p:blipFill>
          <p:spPr>
            <a:xfrm>
              <a:off x="2111752" y="193288"/>
              <a:ext cx="4817450" cy="4756925"/>
            </a:xfrm>
            <a:prstGeom prst="rect">
              <a:avLst/>
            </a:prstGeom>
            <a:noFill/>
            <a:ln>
              <a:noFill/>
            </a:ln>
          </p:spPr>
        </p:pic>
        <p:sp>
          <p:nvSpPr>
            <p:cNvPr id="194" name="Google Shape;194;p30"/>
            <p:cNvSpPr txBox="1"/>
            <p:nvPr/>
          </p:nvSpPr>
          <p:spPr>
            <a:xfrm flipH="1" rot="-5400000">
              <a:off x="1332275" y="1857016"/>
              <a:ext cx="17349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AVERAGE % LOSS</a:t>
              </a:r>
              <a:endParaRPr sz="1200">
                <a:latin typeface="Source Sans Pro"/>
                <a:ea typeface="Source Sans Pro"/>
                <a:cs typeface="Source Sans Pro"/>
                <a:sym typeface="Source Sans Pro"/>
              </a:endParaRPr>
            </a:p>
          </p:txBody>
        </p:sp>
      </p:grpSp>
      <p:pic>
        <p:nvPicPr>
          <p:cNvPr id="195" name="Google Shape;195;p30"/>
          <p:cNvPicPr preferRelativeResize="0"/>
          <p:nvPr/>
        </p:nvPicPr>
        <p:blipFill>
          <a:blip r:embed="rId4">
            <a:alphaModFix/>
          </a:blip>
          <a:stretch>
            <a:fillRect/>
          </a:stretch>
        </p:blipFill>
        <p:spPr>
          <a:xfrm>
            <a:off x="442750" y="1068425"/>
            <a:ext cx="2714450" cy="2665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4838275" y="258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FFFF"/>
                </a:solidFill>
              </a:rPr>
              <a:t>Structure Types by Location</a:t>
            </a:r>
            <a:endParaRPr>
              <a:solidFill>
                <a:srgbClr val="FFFFFF"/>
              </a:solidFill>
            </a:endParaRPr>
          </a:p>
        </p:txBody>
      </p:sp>
      <p:grpSp>
        <p:nvGrpSpPr>
          <p:cNvPr id="201" name="Google Shape;201;p31"/>
          <p:cNvGrpSpPr/>
          <p:nvPr/>
        </p:nvGrpSpPr>
        <p:grpSpPr>
          <a:xfrm>
            <a:off x="5582307" y="1792285"/>
            <a:ext cx="2690026" cy="2654365"/>
            <a:chOff x="6063475" y="1798125"/>
            <a:chExt cx="2162400" cy="2739000"/>
          </a:xfrm>
        </p:grpSpPr>
        <p:sp>
          <p:nvSpPr>
            <p:cNvPr id="202" name="Google Shape;202;p31"/>
            <p:cNvSpPr/>
            <p:nvPr/>
          </p:nvSpPr>
          <p:spPr>
            <a:xfrm>
              <a:off x="6063475" y="1798125"/>
              <a:ext cx="2162400" cy="273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1"/>
            <p:cNvGrpSpPr/>
            <p:nvPr/>
          </p:nvGrpSpPr>
          <p:grpSpPr>
            <a:xfrm>
              <a:off x="6190804" y="1916957"/>
              <a:ext cx="2034937" cy="2501339"/>
              <a:chOff x="5774375" y="1962625"/>
              <a:chExt cx="1658600" cy="2410000"/>
            </a:xfrm>
          </p:grpSpPr>
          <p:pic>
            <p:nvPicPr>
              <p:cNvPr id="204" name="Google Shape;204;p31"/>
              <p:cNvPicPr preferRelativeResize="0"/>
              <p:nvPr/>
            </p:nvPicPr>
            <p:blipFill rotWithShape="1">
              <a:blip r:embed="rId3">
                <a:alphaModFix/>
              </a:blip>
              <a:srcRect b="0" l="0" r="50278" t="0"/>
              <a:stretch/>
            </p:blipFill>
            <p:spPr>
              <a:xfrm>
                <a:off x="6150875" y="1962625"/>
                <a:ext cx="1282100" cy="2410000"/>
              </a:xfrm>
              <a:prstGeom prst="rect">
                <a:avLst/>
              </a:prstGeom>
              <a:noFill/>
              <a:ln>
                <a:noFill/>
              </a:ln>
            </p:spPr>
          </p:pic>
          <p:grpSp>
            <p:nvGrpSpPr>
              <p:cNvPr id="205" name="Google Shape;205;p31"/>
              <p:cNvGrpSpPr/>
              <p:nvPr/>
            </p:nvGrpSpPr>
            <p:grpSpPr>
              <a:xfrm>
                <a:off x="5774375" y="2049025"/>
                <a:ext cx="376508" cy="2235556"/>
                <a:chOff x="5774375" y="2049025"/>
                <a:chExt cx="376508" cy="2235556"/>
              </a:xfrm>
            </p:grpSpPr>
            <p:sp>
              <p:nvSpPr>
                <p:cNvPr id="206" name="Google Shape;206;p31"/>
                <p:cNvSpPr txBox="1"/>
                <p:nvPr/>
              </p:nvSpPr>
              <p:spPr>
                <a:xfrm>
                  <a:off x="5774375" y="2049025"/>
                  <a:ext cx="376500" cy="1731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FF00"/>
                    </a:solidFill>
                    <a:latin typeface="Source Sans Pro"/>
                    <a:ea typeface="Source Sans Pro"/>
                    <a:cs typeface="Source Sans Pro"/>
                    <a:sym typeface="Source Sans Pro"/>
                  </a:endParaRPr>
                </a:p>
              </p:txBody>
            </p:sp>
            <p:sp>
              <p:nvSpPr>
                <p:cNvPr id="207" name="Google Shape;207;p31"/>
                <p:cNvSpPr txBox="1"/>
                <p:nvPr/>
              </p:nvSpPr>
              <p:spPr>
                <a:xfrm>
                  <a:off x="5774383" y="2277182"/>
                  <a:ext cx="376500" cy="1731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08" name="Google Shape;208;p31"/>
                <p:cNvSpPr txBox="1"/>
                <p:nvPr/>
              </p:nvSpPr>
              <p:spPr>
                <a:xfrm>
                  <a:off x="5774383" y="2509865"/>
                  <a:ext cx="376500" cy="1731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latin typeface="Source Sans Pro"/>
                    <a:ea typeface="Source Sans Pro"/>
                    <a:cs typeface="Source Sans Pro"/>
                    <a:sym typeface="Source Sans Pro"/>
                  </a:endParaRPr>
                </a:p>
              </p:txBody>
            </p:sp>
            <p:sp>
              <p:nvSpPr>
                <p:cNvPr id="209" name="Google Shape;209;p31"/>
                <p:cNvSpPr txBox="1"/>
                <p:nvPr/>
              </p:nvSpPr>
              <p:spPr>
                <a:xfrm>
                  <a:off x="5774383" y="2742547"/>
                  <a:ext cx="376500" cy="1731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10" name="Google Shape;210;p31"/>
                <p:cNvSpPr txBox="1"/>
                <p:nvPr/>
              </p:nvSpPr>
              <p:spPr>
                <a:xfrm>
                  <a:off x="5774383" y="2970704"/>
                  <a:ext cx="376500" cy="173100"/>
                </a:xfrm>
                <a:prstGeom prst="rect">
                  <a:avLst/>
                </a:prstGeom>
                <a:solidFill>
                  <a:srgbClr val="FF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11" name="Google Shape;211;p31"/>
                <p:cNvSpPr txBox="1"/>
                <p:nvPr/>
              </p:nvSpPr>
              <p:spPr>
                <a:xfrm>
                  <a:off x="5774383" y="3207913"/>
                  <a:ext cx="376500" cy="173100"/>
                </a:xfrm>
                <a:prstGeom prst="rect">
                  <a:avLst/>
                </a:prstGeom>
                <a:solidFill>
                  <a:srgbClr val="99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12" name="Google Shape;212;p31"/>
                <p:cNvSpPr txBox="1"/>
                <p:nvPr/>
              </p:nvSpPr>
              <p:spPr>
                <a:xfrm>
                  <a:off x="5774383" y="3454174"/>
                  <a:ext cx="376500" cy="173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13" name="Google Shape;213;p31"/>
                <p:cNvSpPr txBox="1"/>
                <p:nvPr/>
              </p:nvSpPr>
              <p:spPr>
                <a:xfrm>
                  <a:off x="5774383" y="3673279"/>
                  <a:ext cx="376500" cy="173100"/>
                </a:xfrm>
                <a:prstGeom prst="rect">
                  <a:avLst/>
                </a:prstGeom>
                <a:solidFill>
                  <a:srgbClr val="783F0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14" name="Google Shape;214;p31"/>
                <p:cNvSpPr txBox="1"/>
                <p:nvPr/>
              </p:nvSpPr>
              <p:spPr>
                <a:xfrm>
                  <a:off x="5774383" y="3892384"/>
                  <a:ext cx="376500" cy="1731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15" name="Google Shape;215;p31"/>
                <p:cNvSpPr txBox="1"/>
                <p:nvPr/>
              </p:nvSpPr>
              <p:spPr>
                <a:xfrm>
                  <a:off x="5774383" y="4111481"/>
                  <a:ext cx="376500" cy="173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grpSp>
        </p:grpSp>
      </p:grpSp>
      <p:pic>
        <p:nvPicPr>
          <p:cNvPr id="216" name="Google Shape;216;p31"/>
          <p:cNvPicPr preferRelativeResize="0"/>
          <p:nvPr/>
        </p:nvPicPr>
        <p:blipFill>
          <a:blip r:embed="rId4">
            <a:alphaModFix/>
          </a:blip>
          <a:stretch>
            <a:fillRect/>
          </a:stretch>
        </p:blipFill>
        <p:spPr>
          <a:xfrm>
            <a:off x="254225" y="221275"/>
            <a:ext cx="4045200" cy="47009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Cleanup and Initial Charting</a:t>
            </a:r>
            <a:endParaRPr/>
          </a:p>
        </p:txBody>
      </p:sp>
      <p:sp>
        <p:nvSpPr>
          <p:cNvPr id="65" name="Google Shape;65;p14"/>
          <p:cNvSpPr txBox="1"/>
          <p:nvPr/>
        </p:nvSpPr>
        <p:spPr>
          <a:xfrm>
            <a:off x="1282325" y="2747900"/>
            <a:ext cx="269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Robert Gonzalez</a:t>
            </a:r>
            <a:endParaRPr sz="2400">
              <a:solidFill>
                <a:srgbClr val="FFFFFF"/>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22" name="Google Shape;222;p32"/>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23" name="Google Shape;223;p3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32"/>
          <p:cNvPicPr preferRelativeResize="0"/>
          <p:nvPr/>
        </p:nvPicPr>
        <p:blipFill>
          <a:blip r:embed="rId3">
            <a:alphaModFix/>
          </a:blip>
          <a:stretch>
            <a:fillRect/>
          </a:stretch>
        </p:blipFill>
        <p:spPr>
          <a:xfrm>
            <a:off x="133625" y="106325"/>
            <a:ext cx="4092825" cy="4944150"/>
          </a:xfrm>
          <a:prstGeom prst="rect">
            <a:avLst/>
          </a:prstGeom>
          <a:noFill/>
          <a:ln>
            <a:noFill/>
          </a:ln>
        </p:spPr>
      </p:pic>
      <p:sp>
        <p:nvSpPr>
          <p:cNvPr id="225" name="Google Shape;225;p32"/>
          <p:cNvSpPr txBox="1"/>
          <p:nvPr>
            <p:ph type="title"/>
          </p:nvPr>
        </p:nvSpPr>
        <p:spPr>
          <a:xfrm>
            <a:off x="4838275" y="258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FFFF"/>
                </a:solidFill>
              </a:rPr>
              <a:t>Structure Types by Location</a:t>
            </a:r>
            <a:endParaRPr>
              <a:solidFill>
                <a:srgbClr val="FFFFFF"/>
              </a:solidFill>
            </a:endParaRPr>
          </a:p>
        </p:txBody>
      </p:sp>
      <p:grpSp>
        <p:nvGrpSpPr>
          <p:cNvPr id="226" name="Google Shape;226;p32"/>
          <p:cNvGrpSpPr/>
          <p:nvPr/>
        </p:nvGrpSpPr>
        <p:grpSpPr>
          <a:xfrm>
            <a:off x="5582307" y="1792285"/>
            <a:ext cx="2690026" cy="2654365"/>
            <a:chOff x="6063475" y="1798125"/>
            <a:chExt cx="2162400" cy="2739000"/>
          </a:xfrm>
        </p:grpSpPr>
        <p:sp>
          <p:nvSpPr>
            <p:cNvPr id="227" name="Google Shape;227;p32"/>
            <p:cNvSpPr/>
            <p:nvPr/>
          </p:nvSpPr>
          <p:spPr>
            <a:xfrm>
              <a:off x="6063475" y="1798125"/>
              <a:ext cx="2162400" cy="273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32"/>
            <p:cNvGrpSpPr/>
            <p:nvPr/>
          </p:nvGrpSpPr>
          <p:grpSpPr>
            <a:xfrm>
              <a:off x="6190804" y="1916957"/>
              <a:ext cx="2034937" cy="2501339"/>
              <a:chOff x="5774375" y="1962625"/>
              <a:chExt cx="1658600" cy="2410000"/>
            </a:xfrm>
          </p:grpSpPr>
          <p:pic>
            <p:nvPicPr>
              <p:cNvPr id="229" name="Google Shape;229;p32"/>
              <p:cNvPicPr preferRelativeResize="0"/>
              <p:nvPr/>
            </p:nvPicPr>
            <p:blipFill rotWithShape="1">
              <a:blip r:embed="rId4">
                <a:alphaModFix/>
              </a:blip>
              <a:srcRect b="0" l="0" r="50278" t="0"/>
              <a:stretch/>
            </p:blipFill>
            <p:spPr>
              <a:xfrm>
                <a:off x="6150875" y="1962625"/>
                <a:ext cx="1282100" cy="2410000"/>
              </a:xfrm>
              <a:prstGeom prst="rect">
                <a:avLst/>
              </a:prstGeom>
              <a:noFill/>
              <a:ln>
                <a:noFill/>
              </a:ln>
            </p:spPr>
          </p:pic>
          <p:grpSp>
            <p:nvGrpSpPr>
              <p:cNvPr id="230" name="Google Shape;230;p32"/>
              <p:cNvGrpSpPr/>
              <p:nvPr/>
            </p:nvGrpSpPr>
            <p:grpSpPr>
              <a:xfrm>
                <a:off x="5774375" y="2049025"/>
                <a:ext cx="376508" cy="2235556"/>
                <a:chOff x="5774375" y="2049025"/>
                <a:chExt cx="376508" cy="2235556"/>
              </a:xfrm>
            </p:grpSpPr>
            <p:sp>
              <p:nvSpPr>
                <p:cNvPr id="231" name="Google Shape;231;p32"/>
                <p:cNvSpPr txBox="1"/>
                <p:nvPr/>
              </p:nvSpPr>
              <p:spPr>
                <a:xfrm>
                  <a:off x="5774375" y="2049025"/>
                  <a:ext cx="376500" cy="1731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FF00"/>
                    </a:solidFill>
                    <a:latin typeface="Source Sans Pro"/>
                    <a:ea typeface="Source Sans Pro"/>
                    <a:cs typeface="Source Sans Pro"/>
                    <a:sym typeface="Source Sans Pro"/>
                  </a:endParaRPr>
                </a:p>
              </p:txBody>
            </p:sp>
            <p:sp>
              <p:nvSpPr>
                <p:cNvPr id="232" name="Google Shape;232;p32"/>
                <p:cNvSpPr txBox="1"/>
                <p:nvPr/>
              </p:nvSpPr>
              <p:spPr>
                <a:xfrm>
                  <a:off x="5774383" y="2277182"/>
                  <a:ext cx="376500" cy="1731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33" name="Google Shape;233;p32"/>
                <p:cNvSpPr txBox="1"/>
                <p:nvPr/>
              </p:nvSpPr>
              <p:spPr>
                <a:xfrm>
                  <a:off x="5774383" y="2509865"/>
                  <a:ext cx="376500" cy="1731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latin typeface="Source Sans Pro"/>
                    <a:ea typeface="Source Sans Pro"/>
                    <a:cs typeface="Source Sans Pro"/>
                    <a:sym typeface="Source Sans Pro"/>
                  </a:endParaRPr>
                </a:p>
              </p:txBody>
            </p:sp>
            <p:sp>
              <p:nvSpPr>
                <p:cNvPr id="234" name="Google Shape;234;p32"/>
                <p:cNvSpPr txBox="1"/>
                <p:nvPr/>
              </p:nvSpPr>
              <p:spPr>
                <a:xfrm>
                  <a:off x="5774383" y="2742547"/>
                  <a:ext cx="376500" cy="1731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35" name="Google Shape;235;p32"/>
                <p:cNvSpPr txBox="1"/>
                <p:nvPr/>
              </p:nvSpPr>
              <p:spPr>
                <a:xfrm>
                  <a:off x="5774383" y="2970704"/>
                  <a:ext cx="376500" cy="173100"/>
                </a:xfrm>
                <a:prstGeom prst="rect">
                  <a:avLst/>
                </a:prstGeom>
                <a:solidFill>
                  <a:srgbClr val="FF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36" name="Google Shape;236;p32"/>
                <p:cNvSpPr txBox="1"/>
                <p:nvPr/>
              </p:nvSpPr>
              <p:spPr>
                <a:xfrm>
                  <a:off x="5774383" y="3207913"/>
                  <a:ext cx="376500" cy="173100"/>
                </a:xfrm>
                <a:prstGeom prst="rect">
                  <a:avLst/>
                </a:prstGeom>
                <a:solidFill>
                  <a:srgbClr val="99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37" name="Google Shape;237;p32"/>
                <p:cNvSpPr txBox="1"/>
                <p:nvPr/>
              </p:nvSpPr>
              <p:spPr>
                <a:xfrm>
                  <a:off x="5774383" y="3454174"/>
                  <a:ext cx="376500" cy="173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38" name="Google Shape;238;p32"/>
                <p:cNvSpPr txBox="1"/>
                <p:nvPr/>
              </p:nvSpPr>
              <p:spPr>
                <a:xfrm>
                  <a:off x="5774383" y="3673279"/>
                  <a:ext cx="376500" cy="173100"/>
                </a:xfrm>
                <a:prstGeom prst="rect">
                  <a:avLst/>
                </a:prstGeom>
                <a:solidFill>
                  <a:srgbClr val="783F0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39" name="Google Shape;239;p32"/>
                <p:cNvSpPr txBox="1"/>
                <p:nvPr/>
              </p:nvSpPr>
              <p:spPr>
                <a:xfrm>
                  <a:off x="5774383" y="3892384"/>
                  <a:ext cx="376500" cy="1731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40" name="Google Shape;240;p32"/>
                <p:cNvSpPr txBox="1"/>
                <p:nvPr/>
              </p:nvSpPr>
              <p:spPr>
                <a:xfrm>
                  <a:off x="5774383" y="4111481"/>
                  <a:ext cx="376500" cy="173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3"/>
          <p:cNvPicPr preferRelativeResize="0"/>
          <p:nvPr/>
        </p:nvPicPr>
        <p:blipFill>
          <a:blip r:embed="rId3">
            <a:alphaModFix/>
          </a:blip>
          <a:stretch>
            <a:fillRect/>
          </a:stretch>
        </p:blipFill>
        <p:spPr>
          <a:xfrm>
            <a:off x="4768500" y="1170450"/>
            <a:ext cx="4029950" cy="3770275"/>
          </a:xfrm>
          <a:prstGeom prst="rect">
            <a:avLst/>
          </a:prstGeom>
          <a:noFill/>
          <a:ln>
            <a:noFill/>
          </a:ln>
        </p:spPr>
      </p:pic>
      <p:grpSp>
        <p:nvGrpSpPr>
          <p:cNvPr id="246" name="Google Shape;246;p33"/>
          <p:cNvGrpSpPr/>
          <p:nvPr/>
        </p:nvGrpSpPr>
        <p:grpSpPr>
          <a:xfrm>
            <a:off x="604087" y="1170450"/>
            <a:ext cx="3697066" cy="3770275"/>
            <a:chOff x="542062" y="439350"/>
            <a:chExt cx="3697066" cy="3770275"/>
          </a:xfrm>
        </p:grpSpPr>
        <p:pic>
          <p:nvPicPr>
            <p:cNvPr id="247" name="Google Shape;247;p33"/>
            <p:cNvPicPr preferRelativeResize="0"/>
            <p:nvPr/>
          </p:nvPicPr>
          <p:blipFill>
            <a:blip r:embed="rId4">
              <a:alphaModFix/>
            </a:blip>
            <a:stretch>
              <a:fillRect/>
            </a:stretch>
          </p:blipFill>
          <p:spPr>
            <a:xfrm>
              <a:off x="542062" y="439350"/>
              <a:ext cx="3697066" cy="3770275"/>
            </a:xfrm>
            <a:prstGeom prst="rect">
              <a:avLst/>
            </a:prstGeom>
            <a:noFill/>
            <a:ln>
              <a:noFill/>
            </a:ln>
          </p:spPr>
        </p:pic>
        <p:sp>
          <p:nvSpPr>
            <p:cNvPr id="248" name="Google Shape;248;p33"/>
            <p:cNvSpPr txBox="1"/>
            <p:nvPr/>
          </p:nvSpPr>
          <p:spPr>
            <a:xfrm>
              <a:off x="1235325" y="2787500"/>
              <a:ext cx="37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12</a:t>
              </a:r>
              <a:endParaRPr sz="1100">
                <a:latin typeface="Source Sans Pro"/>
                <a:ea typeface="Source Sans Pro"/>
                <a:cs typeface="Source Sans Pro"/>
                <a:sym typeface="Source Sans Pro"/>
              </a:endParaRPr>
            </a:p>
          </p:txBody>
        </p:sp>
        <p:sp>
          <p:nvSpPr>
            <p:cNvPr id="249" name="Google Shape;249;p33"/>
            <p:cNvSpPr txBox="1"/>
            <p:nvPr/>
          </p:nvSpPr>
          <p:spPr>
            <a:xfrm>
              <a:off x="1825038" y="2643025"/>
              <a:ext cx="37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43</a:t>
              </a:r>
              <a:endParaRPr sz="1100">
                <a:latin typeface="Source Sans Pro"/>
                <a:ea typeface="Source Sans Pro"/>
                <a:cs typeface="Source Sans Pro"/>
                <a:sym typeface="Source Sans Pro"/>
              </a:endParaRPr>
            </a:p>
          </p:txBody>
        </p:sp>
        <p:sp>
          <p:nvSpPr>
            <p:cNvPr id="250" name="Google Shape;250;p33"/>
            <p:cNvSpPr txBox="1"/>
            <p:nvPr/>
          </p:nvSpPr>
          <p:spPr>
            <a:xfrm>
              <a:off x="2414775" y="2837825"/>
              <a:ext cx="37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 2</a:t>
              </a:r>
              <a:endParaRPr sz="1100">
                <a:latin typeface="Source Sans Pro"/>
                <a:ea typeface="Source Sans Pro"/>
                <a:cs typeface="Source Sans Pro"/>
                <a:sym typeface="Source Sans Pro"/>
              </a:endParaRPr>
            </a:p>
          </p:txBody>
        </p:sp>
        <p:sp>
          <p:nvSpPr>
            <p:cNvPr id="251" name="Google Shape;251;p33"/>
            <p:cNvSpPr txBox="1"/>
            <p:nvPr/>
          </p:nvSpPr>
          <p:spPr>
            <a:xfrm>
              <a:off x="3004475" y="2787500"/>
              <a:ext cx="37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13</a:t>
              </a:r>
              <a:endParaRPr sz="1100">
                <a:latin typeface="Source Sans Pro"/>
                <a:ea typeface="Source Sans Pro"/>
                <a:cs typeface="Source Sans Pro"/>
                <a:sym typeface="Source Sans Pro"/>
              </a:endParaRPr>
            </a:p>
          </p:txBody>
        </p:sp>
        <p:sp>
          <p:nvSpPr>
            <p:cNvPr id="252" name="Google Shape;252;p33"/>
            <p:cNvSpPr txBox="1"/>
            <p:nvPr/>
          </p:nvSpPr>
          <p:spPr>
            <a:xfrm>
              <a:off x="3553075" y="522150"/>
              <a:ext cx="41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472</a:t>
              </a:r>
              <a:endParaRPr sz="1100">
                <a:latin typeface="Source Sans Pro"/>
                <a:ea typeface="Source Sans Pro"/>
                <a:cs typeface="Source Sans Pro"/>
                <a:sym typeface="Source Sans Pro"/>
              </a:endParaRPr>
            </a:p>
          </p:txBody>
        </p:sp>
      </p:grpSp>
      <p:sp>
        <p:nvSpPr>
          <p:cNvPr id="253" name="Google Shape;253;p33"/>
          <p:cNvSpPr txBox="1"/>
          <p:nvPr/>
        </p:nvSpPr>
        <p:spPr>
          <a:xfrm>
            <a:off x="5452875" y="3531250"/>
            <a:ext cx="45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0.08</a:t>
            </a:r>
            <a:endParaRPr sz="1100">
              <a:latin typeface="Source Sans Pro"/>
              <a:ea typeface="Source Sans Pro"/>
              <a:cs typeface="Source Sans Pro"/>
              <a:sym typeface="Source Sans Pro"/>
            </a:endParaRPr>
          </a:p>
        </p:txBody>
      </p:sp>
      <p:sp>
        <p:nvSpPr>
          <p:cNvPr id="254" name="Google Shape;254;p33"/>
          <p:cNvSpPr txBox="1"/>
          <p:nvPr/>
        </p:nvSpPr>
        <p:spPr>
          <a:xfrm>
            <a:off x="6078250" y="2370150"/>
            <a:ext cx="49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8.41</a:t>
            </a:r>
            <a:endParaRPr sz="1100">
              <a:latin typeface="Source Sans Pro"/>
              <a:ea typeface="Source Sans Pro"/>
              <a:cs typeface="Source Sans Pro"/>
              <a:sym typeface="Source Sans Pro"/>
            </a:endParaRPr>
          </a:p>
        </p:txBody>
      </p:sp>
      <p:sp>
        <p:nvSpPr>
          <p:cNvPr id="255" name="Google Shape;255;p33"/>
          <p:cNvSpPr txBox="1"/>
          <p:nvPr/>
        </p:nvSpPr>
        <p:spPr>
          <a:xfrm>
            <a:off x="6697000" y="3531250"/>
            <a:ext cx="49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0.38</a:t>
            </a:r>
            <a:endParaRPr sz="1100">
              <a:latin typeface="Source Sans Pro"/>
              <a:ea typeface="Source Sans Pro"/>
              <a:cs typeface="Source Sans Pro"/>
              <a:sym typeface="Source Sans Pro"/>
            </a:endParaRPr>
          </a:p>
        </p:txBody>
      </p:sp>
      <p:sp>
        <p:nvSpPr>
          <p:cNvPr id="256" name="Google Shape;256;p33"/>
          <p:cNvSpPr txBox="1"/>
          <p:nvPr/>
        </p:nvSpPr>
        <p:spPr>
          <a:xfrm>
            <a:off x="7308625" y="1237525"/>
            <a:ext cx="49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16.44</a:t>
            </a:r>
            <a:endParaRPr sz="1100">
              <a:latin typeface="Source Sans Pro"/>
              <a:ea typeface="Source Sans Pro"/>
              <a:cs typeface="Source Sans Pro"/>
              <a:sym typeface="Source Sans Pro"/>
            </a:endParaRPr>
          </a:p>
        </p:txBody>
      </p:sp>
      <p:sp>
        <p:nvSpPr>
          <p:cNvPr id="257" name="Google Shape;257;p33"/>
          <p:cNvSpPr txBox="1"/>
          <p:nvPr/>
        </p:nvSpPr>
        <p:spPr>
          <a:xfrm>
            <a:off x="7958500" y="1915400"/>
            <a:ext cx="49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11.65</a:t>
            </a:r>
            <a:endParaRPr sz="1100">
              <a:latin typeface="Source Sans Pro"/>
              <a:ea typeface="Source Sans Pro"/>
              <a:cs typeface="Source Sans Pro"/>
              <a:sym typeface="Source Sans Pro"/>
            </a:endParaRPr>
          </a:p>
        </p:txBody>
      </p:sp>
      <p:sp>
        <p:nvSpPr>
          <p:cNvPr id="258" name="Google Shape;258;p33"/>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Construction: </a:t>
            </a:r>
            <a:r>
              <a:rPr lang="en"/>
              <a:t>Totals and Percentage Losses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Total Construction Types by Percentage</a:t>
            </a:r>
            <a:endParaRPr/>
          </a:p>
        </p:txBody>
      </p:sp>
      <p:pic>
        <p:nvPicPr>
          <p:cNvPr id="264" name="Google Shape;264;p34"/>
          <p:cNvPicPr preferRelativeResize="0"/>
          <p:nvPr/>
        </p:nvPicPr>
        <p:blipFill rotWithShape="1">
          <a:blip r:embed="rId3">
            <a:alphaModFix/>
          </a:blip>
          <a:srcRect b="0" l="1690" r="0" t="10160"/>
          <a:stretch/>
        </p:blipFill>
        <p:spPr>
          <a:xfrm>
            <a:off x="733514" y="1103875"/>
            <a:ext cx="5206775" cy="3924450"/>
          </a:xfrm>
          <a:prstGeom prst="rect">
            <a:avLst/>
          </a:prstGeom>
          <a:noFill/>
          <a:ln>
            <a:noFill/>
          </a:ln>
        </p:spPr>
      </p:pic>
      <p:pic>
        <p:nvPicPr>
          <p:cNvPr id="265" name="Google Shape;265;p34"/>
          <p:cNvPicPr preferRelativeResize="0"/>
          <p:nvPr/>
        </p:nvPicPr>
        <p:blipFill rotWithShape="1">
          <a:blip r:embed="rId4">
            <a:alphaModFix/>
          </a:blip>
          <a:srcRect b="0" l="0" r="0" t="14442"/>
          <a:stretch/>
        </p:blipFill>
        <p:spPr>
          <a:xfrm>
            <a:off x="5641775" y="3053950"/>
            <a:ext cx="2843200" cy="1494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4838275" y="258700"/>
            <a:ext cx="4045200" cy="1680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rPr>
              <a:t>T</a:t>
            </a:r>
            <a:r>
              <a:rPr lang="en">
                <a:solidFill>
                  <a:srgbClr val="FFFFFF"/>
                </a:solidFill>
              </a:rPr>
              <a:t>ype of Construction by Location</a:t>
            </a:r>
            <a:endParaRPr>
              <a:solidFill>
                <a:srgbClr val="FFFFFF"/>
              </a:solidFill>
            </a:endParaRPr>
          </a:p>
        </p:txBody>
      </p:sp>
      <p:pic>
        <p:nvPicPr>
          <p:cNvPr id="271" name="Google Shape;271;p35"/>
          <p:cNvPicPr preferRelativeResize="0"/>
          <p:nvPr/>
        </p:nvPicPr>
        <p:blipFill rotWithShape="1">
          <a:blip r:embed="rId3">
            <a:alphaModFix/>
          </a:blip>
          <a:srcRect b="0" l="0" r="13971" t="0"/>
          <a:stretch/>
        </p:blipFill>
        <p:spPr>
          <a:xfrm>
            <a:off x="267075" y="208300"/>
            <a:ext cx="3899700" cy="4726899"/>
          </a:xfrm>
          <a:prstGeom prst="rect">
            <a:avLst/>
          </a:prstGeom>
          <a:noFill/>
          <a:ln>
            <a:noFill/>
          </a:ln>
        </p:spPr>
      </p:pic>
      <p:grpSp>
        <p:nvGrpSpPr>
          <p:cNvPr id="272" name="Google Shape;272;p35"/>
          <p:cNvGrpSpPr/>
          <p:nvPr/>
        </p:nvGrpSpPr>
        <p:grpSpPr>
          <a:xfrm>
            <a:off x="5449800" y="2299950"/>
            <a:ext cx="2822150" cy="1599600"/>
            <a:chOff x="5449800" y="2132675"/>
            <a:chExt cx="2822150" cy="1599600"/>
          </a:xfrm>
        </p:grpSpPr>
        <p:sp>
          <p:nvSpPr>
            <p:cNvPr id="273" name="Google Shape;273;p35"/>
            <p:cNvSpPr/>
            <p:nvPr/>
          </p:nvSpPr>
          <p:spPr>
            <a:xfrm>
              <a:off x="5449800" y="2132675"/>
              <a:ext cx="2822100" cy="1599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5"/>
            <p:cNvGrpSpPr/>
            <p:nvPr/>
          </p:nvGrpSpPr>
          <p:grpSpPr>
            <a:xfrm>
              <a:off x="5615816" y="2237225"/>
              <a:ext cx="2656134" cy="1449700"/>
              <a:chOff x="5615816" y="2198850"/>
              <a:chExt cx="2656134" cy="1449700"/>
            </a:xfrm>
          </p:grpSpPr>
          <p:pic>
            <p:nvPicPr>
              <p:cNvPr id="275" name="Google Shape;275;p35"/>
              <p:cNvPicPr preferRelativeResize="0"/>
              <p:nvPr/>
            </p:nvPicPr>
            <p:blipFill rotWithShape="1">
              <a:blip r:embed="rId4">
                <a:alphaModFix/>
              </a:blip>
              <a:srcRect b="0" l="0" r="30896" t="17033"/>
              <a:stretch/>
            </p:blipFill>
            <p:spPr>
              <a:xfrm>
                <a:off x="6230750" y="2198850"/>
                <a:ext cx="2041200" cy="1449700"/>
              </a:xfrm>
              <a:prstGeom prst="rect">
                <a:avLst/>
              </a:prstGeom>
              <a:noFill/>
              <a:ln>
                <a:noFill/>
              </a:ln>
            </p:spPr>
          </p:pic>
          <p:grpSp>
            <p:nvGrpSpPr>
              <p:cNvPr id="276" name="Google Shape;276;p35"/>
              <p:cNvGrpSpPr/>
              <p:nvPr/>
            </p:nvGrpSpPr>
            <p:grpSpPr>
              <a:xfrm>
                <a:off x="5615816" y="2272436"/>
                <a:ext cx="602864" cy="1282093"/>
                <a:chOff x="5774375" y="2280008"/>
                <a:chExt cx="376508" cy="1111481"/>
              </a:xfrm>
            </p:grpSpPr>
            <p:sp>
              <p:nvSpPr>
                <p:cNvPr id="277" name="Google Shape;277;p35"/>
                <p:cNvSpPr txBox="1"/>
                <p:nvPr/>
              </p:nvSpPr>
              <p:spPr>
                <a:xfrm>
                  <a:off x="5774383" y="3218388"/>
                  <a:ext cx="376500" cy="1731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78" name="Google Shape;278;p35"/>
                <p:cNvSpPr txBox="1"/>
                <p:nvPr/>
              </p:nvSpPr>
              <p:spPr>
                <a:xfrm>
                  <a:off x="5774383" y="2751605"/>
                  <a:ext cx="376500" cy="1731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latin typeface="Source Sans Pro"/>
                    <a:ea typeface="Source Sans Pro"/>
                    <a:cs typeface="Source Sans Pro"/>
                    <a:sym typeface="Source Sans Pro"/>
                  </a:endParaRPr>
                </a:p>
              </p:txBody>
            </p:sp>
            <p:sp>
              <p:nvSpPr>
                <p:cNvPr id="279" name="Google Shape;279;p35"/>
                <p:cNvSpPr txBox="1"/>
                <p:nvPr/>
              </p:nvSpPr>
              <p:spPr>
                <a:xfrm>
                  <a:off x="5774375" y="2510993"/>
                  <a:ext cx="376500" cy="173100"/>
                </a:xfrm>
                <a:prstGeom prst="rect">
                  <a:avLst/>
                </a:prstGeom>
                <a:solidFill>
                  <a:srgbClr val="FF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80" name="Google Shape;280;p35"/>
                <p:cNvSpPr txBox="1"/>
                <p:nvPr/>
              </p:nvSpPr>
              <p:spPr>
                <a:xfrm>
                  <a:off x="5774383" y="2280008"/>
                  <a:ext cx="376500" cy="173100"/>
                </a:xfrm>
                <a:prstGeom prst="rect">
                  <a:avLst/>
                </a:prstGeom>
                <a:solidFill>
                  <a:srgbClr val="99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281" name="Google Shape;281;p35"/>
                <p:cNvSpPr txBox="1"/>
                <p:nvPr/>
              </p:nvSpPr>
              <p:spPr>
                <a:xfrm>
                  <a:off x="5774383" y="2982583"/>
                  <a:ext cx="376500" cy="1731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Sources</a:t>
            </a:r>
            <a:endParaRPr/>
          </a:p>
        </p:txBody>
      </p:sp>
      <p:sp>
        <p:nvSpPr>
          <p:cNvPr id="287" name="Google Shape;28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2"/>
              </a:buClr>
              <a:buSzPts val="1100"/>
              <a:buFont typeface="Arial"/>
              <a:buNone/>
            </a:pPr>
            <a:r>
              <a:rPr lang="en" sz="1700">
                <a:solidFill>
                  <a:schemeClr val="dk2"/>
                </a:solidFill>
                <a:latin typeface="Arial"/>
                <a:ea typeface="Arial"/>
                <a:cs typeface="Arial"/>
                <a:sym typeface="Arial"/>
              </a:rPr>
              <a:t>Primary Fire Data: </a:t>
            </a:r>
            <a:r>
              <a:rPr lang="en" sz="1700" u="sng">
                <a:solidFill>
                  <a:srgbClr val="1155CC"/>
                </a:solidFill>
                <a:latin typeface="Arial"/>
                <a:ea typeface="Arial"/>
                <a:cs typeface="Arial"/>
                <a:sym typeface="Arial"/>
                <a:hlinkClick r:id="rId3">
                  <a:extLst>
                    <a:ext uri="{A12FA001-AC4F-418D-AE19-62706E023703}">
                      <ahyp:hlinkClr val="tx"/>
                    </a:ext>
                  </a:extLst>
                </a:hlinkClick>
              </a:rPr>
              <a:t>https://www.dallasopendata.com/Public-Safety/Building-Fire/skju-bfp8</a:t>
            </a:r>
            <a:endParaRPr sz="1700">
              <a:solidFill>
                <a:schemeClr val="dk2"/>
              </a:solidFill>
              <a:latin typeface="Arial"/>
              <a:ea typeface="Arial"/>
              <a:cs typeface="Arial"/>
              <a:sym typeface="Arial"/>
            </a:endParaRPr>
          </a:p>
          <a:p>
            <a:pPr indent="0" lvl="0" marL="0" rtl="0" algn="l">
              <a:spcBef>
                <a:spcPts val="1200"/>
              </a:spcBef>
              <a:spcAft>
                <a:spcPts val="0"/>
              </a:spcAft>
              <a:buClr>
                <a:schemeClr val="dk2"/>
              </a:buClr>
              <a:buSzPts val="1100"/>
              <a:buFont typeface="Arial"/>
              <a:buNone/>
            </a:pPr>
            <a:r>
              <a:rPr lang="en" sz="1700">
                <a:solidFill>
                  <a:schemeClr val="dk2"/>
                </a:solidFill>
                <a:latin typeface="Arial"/>
                <a:ea typeface="Arial"/>
                <a:cs typeface="Arial"/>
                <a:sym typeface="Arial"/>
              </a:rPr>
              <a:t>Census Data: </a:t>
            </a:r>
            <a:r>
              <a:rPr lang="en" sz="1700" u="sng">
                <a:solidFill>
                  <a:srgbClr val="1155CC"/>
                </a:solidFill>
                <a:latin typeface="Arial"/>
                <a:ea typeface="Arial"/>
                <a:cs typeface="Arial"/>
                <a:sym typeface="Arial"/>
                <a:hlinkClick r:id="rId4">
                  <a:extLst>
                    <a:ext uri="{A12FA001-AC4F-418D-AE19-62706E023703}">
                      <ahyp:hlinkClr val="tx"/>
                    </a:ext>
                  </a:extLst>
                </a:hlinkClick>
              </a:rPr>
              <a:t>https://geocod.io</a:t>
            </a:r>
            <a:endParaRPr sz="1700">
              <a:solidFill>
                <a:schemeClr val="dk2"/>
              </a:solidFill>
              <a:latin typeface="Arial"/>
              <a:ea typeface="Arial"/>
              <a:cs typeface="Arial"/>
              <a:sym typeface="Arial"/>
            </a:endParaRPr>
          </a:p>
          <a:p>
            <a:pPr indent="0" lvl="0" marL="0" rtl="0" algn="l">
              <a:spcBef>
                <a:spcPts val="1200"/>
              </a:spcBef>
              <a:spcAft>
                <a:spcPts val="0"/>
              </a:spcAft>
              <a:buClr>
                <a:schemeClr val="dk2"/>
              </a:buClr>
              <a:buSzPts val="1100"/>
              <a:buFont typeface="Arial"/>
              <a:buNone/>
            </a:pPr>
            <a:r>
              <a:rPr lang="en" sz="1700">
                <a:solidFill>
                  <a:schemeClr val="dk2"/>
                </a:solidFill>
                <a:latin typeface="Arial"/>
                <a:ea typeface="Arial"/>
                <a:cs typeface="Arial"/>
                <a:sym typeface="Arial"/>
              </a:rPr>
              <a:t>Google Places API</a:t>
            </a:r>
            <a:endParaRPr sz="1700">
              <a:solidFill>
                <a:schemeClr val="dk2"/>
              </a:solidFill>
              <a:latin typeface="Arial"/>
              <a:ea typeface="Arial"/>
              <a:cs typeface="Arial"/>
              <a:sym typeface="Arial"/>
            </a:endParaRPr>
          </a:p>
          <a:p>
            <a:pPr indent="0" lvl="0" marL="0" rtl="0" algn="l">
              <a:spcBef>
                <a:spcPts val="1200"/>
              </a:spcBef>
              <a:spcAft>
                <a:spcPts val="1200"/>
              </a:spcAft>
              <a:buClr>
                <a:schemeClr val="dk2"/>
              </a:buClr>
              <a:buSzPts val="1100"/>
              <a:buFont typeface="Arial"/>
              <a:buNone/>
            </a:pPr>
            <a:r>
              <a:rPr lang="en" sz="1700">
                <a:solidFill>
                  <a:schemeClr val="dk2"/>
                </a:solidFill>
                <a:latin typeface="Arial"/>
                <a:ea typeface="Arial"/>
                <a:cs typeface="Arial"/>
                <a:sym typeface="Arial"/>
              </a:rPr>
              <a:t>Google Geocode API</a:t>
            </a:r>
            <a:endParaRPr sz="2400"/>
          </a:p>
        </p:txBody>
      </p:sp>
      <p:pic>
        <p:nvPicPr>
          <p:cNvPr id="288" name="Google Shape;288;p36"/>
          <p:cNvPicPr preferRelativeResize="0"/>
          <p:nvPr/>
        </p:nvPicPr>
        <p:blipFill>
          <a:blip r:embed="rId5">
            <a:alphaModFix/>
          </a:blip>
          <a:stretch>
            <a:fillRect/>
          </a:stretch>
        </p:blipFill>
        <p:spPr>
          <a:xfrm>
            <a:off x="0" y="905962"/>
            <a:ext cx="9143998" cy="390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par>
                          <p:cTn fill="hold">
                            <p:stCondLst>
                              <p:cond delay="400"/>
                            </p:stCondLst>
                            <p:childTnLst>
                              <p:par>
                                <p:cTn fill="hold" nodeType="afterEffect" presetClass="exit" presetID="1" presetSubtype="0">
                                  <p:stCondLst>
                                    <p:cond delay="0"/>
                                  </p:stCondLst>
                                  <p:childTnLst>
                                    <p:set>
                                      <p:cBhvr>
                                        <p:cTn dur="1" fill="hold">
                                          <p:stCondLst>
                                            <p:cond delay="500"/>
                                          </p:stCondLst>
                                        </p:cTn>
                                        <p:tgtEl>
                                          <p:spTgt spid="28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cleanup, and charting</a:t>
            </a:r>
            <a:endParaRPr/>
          </a:p>
        </p:txBody>
      </p:sp>
      <p:pic>
        <p:nvPicPr>
          <p:cNvPr id="71" name="Google Shape;71;p15"/>
          <p:cNvPicPr preferRelativeResize="0"/>
          <p:nvPr/>
        </p:nvPicPr>
        <p:blipFill>
          <a:blip r:embed="rId3">
            <a:alphaModFix/>
          </a:blip>
          <a:stretch>
            <a:fillRect/>
          </a:stretch>
        </p:blipFill>
        <p:spPr>
          <a:xfrm>
            <a:off x="1666375" y="975138"/>
            <a:ext cx="5811201" cy="3661425"/>
          </a:xfrm>
          <a:prstGeom prst="rect">
            <a:avLst/>
          </a:prstGeom>
          <a:noFill/>
          <a:ln>
            <a:noFill/>
          </a:ln>
        </p:spPr>
      </p:pic>
      <p:pic>
        <p:nvPicPr>
          <p:cNvPr id="72" name="Google Shape;72;p15"/>
          <p:cNvPicPr preferRelativeResize="0"/>
          <p:nvPr/>
        </p:nvPicPr>
        <p:blipFill rotWithShape="1">
          <a:blip r:embed="rId4">
            <a:alphaModFix/>
          </a:blip>
          <a:srcRect b="13125" l="2923" r="59157" t="41629"/>
          <a:stretch/>
        </p:blipFill>
        <p:spPr>
          <a:xfrm>
            <a:off x="3011762" y="1642300"/>
            <a:ext cx="3120476" cy="2327126"/>
          </a:xfrm>
          <a:prstGeom prst="rect">
            <a:avLst/>
          </a:prstGeom>
          <a:noFill/>
          <a:ln cap="flat" cmpd="sng" w="9525">
            <a:solidFill>
              <a:schemeClr val="dk1"/>
            </a:solidFill>
            <a:prstDash val="solid"/>
            <a:round/>
            <a:headEnd len="sm" w="sm" type="none"/>
            <a:tailEnd len="sm" w="sm" type="none"/>
          </a:ln>
        </p:spPr>
      </p:pic>
      <p:pic>
        <p:nvPicPr>
          <p:cNvPr id="73" name="Google Shape;73;p15"/>
          <p:cNvPicPr preferRelativeResize="0"/>
          <p:nvPr/>
        </p:nvPicPr>
        <p:blipFill rotWithShape="1">
          <a:blip r:embed="rId5">
            <a:alphaModFix/>
          </a:blip>
          <a:srcRect b="0" l="0" r="41931" t="37919"/>
          <a:stretch/>
        </p:blipFill>
        <p:spPr>
          <a:xfrm>
            <a:off x="2182600" y="975138"/>
            <a:ext cx="4778798" cy="3193200"/>
          </a:xfrm>
          <a:prstGeom prst="rect">
            <a:avLst/>
          </a:prstGeom>
          <a:noFill/>
          <a:ln cap="flat" cmpd="sng" w="9525">
            <a:solidFill>
              <a:schemeClr val="dk1"/>
            </a:solidFill>
            <a:prstDash val="solid"/>
            <a:round/>
            <a:headEnd len="sm" w="sm" type="none"/>
            <a:tailEnd len="sm" w="sm" type="none"/>
          </a:ln>
        </p:spPr>
      </p:pic>
      <p:pic>
        <p:nvPicPr>
          <p:cNvPr id="74" name="Google Shape;74;p15"/>
          <p:cNvPicPr preferRelativeResize="0"/>
          <p:nvPr/>
        </p:nvPicPr>
        <p:blipFill rotWithShape="1">
          <a:blip r:embed="rId6">
            <a:alphaModFix/>
          </a:blip>
          <a:srcRect b="11854" l="17248" r="36410" t="30405"/>
          <a:stretch/>
        </p:blipFill>
        <p:spPr>
          <a:xfrm>
            <a:off x="2969825" y="1197725"/>
            <a:ext cx="3204326" cy="2748051"/>
          </a:xfrm>
          <a:prstGeom prst="rect">
            <a:avLst/>
          </a:prstGeom>
          <a:noFill/>
          <a:ln cap="flat" cmpd="sng" w="9525">
            <a:solidFill>
              <a:schemeClr val="dk1"/>
            </a:solidFill>
            <a:prstDash val="solid"/>
            <a:round/>
            <a:headEnd len="sm" w="sm" type="none"/>
            <a:tailEnd len="sm" w="sm" type="none"/>
          </a:ln>
        </p:spPr>
      </p:pic>
      <p:pic>
        <p:nvPicPr>
          <p:cNvPr id="75" name="Google Shape;75;p15"/>
          <p:cNvPicPr preferRelativeResize="0"/>
          <p:nvPr/>
        </p:nvPicPr>
        <p:blipFill rotWithShape="1">
          <a:blip r:embed="rId7">
            <a:alphaModFix/>
          </a:blip>
          <a:srcRect b="7482" l="11119" r="54594" t="48685"/>
          <a:stretch/>
        </p:blipFill>
        <p:spPr>
          <a:xfrm>
            <a:off x="2182600" y="1232825"/>
            <a:ext cx="4778798" cy="2677850"/>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1"/>
                                        </p:tgtEl>
                                      </p:cBhvr>
                                    </p:animEffect>
                                    <p:set>
                                      <p:cBhvr>
                                        <p:cTn dur="1" fill="hold">
                                          <p:stCondLst>
                                            <p:cond delay="1000"/>
                                          </p:stCondLst>
                                        </p:cTn>
                                        <p:tgtEl>
                                          <p:spTgt spid="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5"/>
                                        </p:tgtEl>
                                      </p:cBhvr>
                                    </p:animEffect>
                                    <p:set>
                                      <p:cBhvr>
                                        <p:cTn dur="1" fill="hold">
                                          <p:stCondLst>
                                            <p:cond delay="1000"/>
                                          </p:stCondLst>
                                        </p:cTn>
                                        <p:tgtEl>
                                          <p:spTgt spid="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
                                        </p:tgtEl>
                                      </p:cBhvr>
                                    </p:animEffect>
                                    <p:set>
                                      <p:cBhvr>
                                        <p:cTn dur="1" fill="hold">
                                          <p:stCondLst>
                                            <p:cond delay="1000"/>
                                          </p:stCondLst>
                                        </p:cTn>
                                        <p:tgtEl>
                                          <p:spTgt spid="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4"/>
                                        </p:tgtEl>
                                      </p:cBhvr>
                                    </p:animEffect>
                                    <p:set>
                                      <p:cBhvr>
                                        <p:cTn dur="1" fill="hold">
                                          <p:stCondLst>
                                            <p:cond delay="1000"/>
                                          </p:stCondLst>
                                        </p:cTn>
                                        <p:tgtEl>
                                          <p:spTgt spid="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Zoning in on Battalions</a:t>
            </a:r>
            <a:endParaRPr/>
          </a:p>
        </p:txBody>
      </p:sp>
      <p:sp>
        <p:nvSpPr>
          <p:cNvPr id="81" name="Google Shape;81;p16"/>
          <p:cNvSpPr txBox="1"/>
          <p:nvPr/>
        </p:nvSpPr>
        <p:spPr>
          <a:xfrm>
            <a:off x="1016850" y="2714700"/>
            <a:ext cx="269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Daniel Czornyj</a:t>
            </a:r>
            <a:endParaRPr sz="2400">
              <a:solidFill>
                <a:srgbClr val="FFFFFF"/>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grpSp>
        <p:nvGrpSpPr>
          <p:cNvPr id="86" name="Google Shape;86;p17"/>
          <p:cNvGrpSpPr/>
          <p:nvPr/>
        </p:nvGrpSpPr>
        <p:grpSpPr>
          <a:xfrm>
            <a:off x="1949538" y="145900"/>
            <a:ext cx="5244900" cy="4851699"/>
            <a:chOff x="1675788" y="0"/>
            <a:chExt cx="5244900" cy="4851699"/>
          </a:xfrm>
        </p:grpSpPr>
        <p:pic>
          <p:nvPicPr>
            <p:cNvPr id="87" name="Google Shape;87;p17"/>
            <p:cNvPicPr preferRelativeResize="0"/>
            <p:nvPr/>
          </p:nvPicPr>
          <p:blipFill>
            <a:blip r:embed="rId3">
              <a:alphaModFix/>
            </a:blip>
            <a:stretch>
              <a:fillRect/>
            </a:stretch>
          </p:blipFill>
          <p:spPr>
            <a:xfrm>
              <a:off x="1675800" y="361400"/>
              <a:ext cx="5244874" cy="4490299"/>
            </a:xfrm>
            <a:prstGeom prst="rect">
              <a:avLst/>
            </a:prstGeom>
            <a:noFill/>
            <a:ln>
              <a:noFill/>
            </a:ln>
          </p:spPr>
        </p:pic>
        <p:sp>
          <p:nvSpPr>
            <p:cNvPr id="88" name="Google Shape;88;p17"/>
            <p:cNvSpPr txBox="1"/>
            <p:nvPr/>
          </p:nvSpPr>
          <p:spPr>
            <a:xfrm>
              <a:off x="1675788" y="0"/>
              <a:ext cx="524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Pinpoint</a:t>
              </a:r>
              <a:r>
                <a:rPr b="1" lang="en">
                  <a:latin typeface="Source Sans Pro"/>
                  <a:ea typeface="Source Sans Pro"/>
                  <a:cs typeface="Source Sans Pro"/>
                  <a:sym typeface="Source Sans Pro"/>
                </a:rPr>
                <a:t> Location of Each Fire</a:t>
              </a:r>
              <a:endParaRPr b="1">
                <a:latin typeface="Source Sans Pro"/>
                <a:ea typeface="Source Sans Pro"/>
                <a:cs typeface="Source Sans Pro"/>
                <a:sym typeface="Source Sans Pro"/>
              </a:endParaRPr>
            </a:p>
            <a:p>
              <a:pPr indent="0" lvl="0" marL="0" rtl="0" algn="ctr">
                <a:spcBef>
                  <a:spcPts val="0"/>
                </a:spcBef>
                <a:spcAft>
                  <a:spcPts val="0"/>
                </a:spcAft>
                <a:buNone/>
              </a:pPr>
              <a:r>
                <a:t/>
              </a:r>
              <a:endParaRPr>
                <a:latin typeface="Source Sans Pro"/>
                <a:ea typeface="Source Sans Pro"/>
                <a:cs typeface="Source Sans Pro"/>
                <a:sym typeface="Source Sans Pr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3">
            <a:alphaModFix/>
          </a:blip>
          <a:srcRect b="15112" l="0" r="0" t="15659"/>
          <a:stretch/>
        </p:blipFill>
        <p:spPr>
          <a:xfrm>
            <a:off x="4572000" y="547000"/>
            <a:ext cx="4205575" cy="4000454"/>
          </a:xfrm>
          <a:prstGeom prst="rect">
            <a:avLst/>
          </a:prstGeom>
          <a:noFill/>
          <a:ln>
            <a:noFill/>
          </a:ln>
        </p:spPr>
      </p:pic>
      <p:sp>
        <p:nvSpPr>
          <p:cNvPr id="94" name="Google Shape;94;p18"/>
          <p:cNvSpPr txBox="1"/>
          <p:nvPr/>
        </p:nvSpPr>
        <p:spPr>
          <a:xfrm>
            <a:off x="1928525" y="0"/>
            <a:ext cx="4569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u="sng">
                <a:solidFill>
                  <a:schemeClr val="dk2"/>
                </a:solidFill>
                <a:latin typeface="Source Sans Pro"/>
                <a:ea typeface="Source Sans Pro"/>
                <a:cs typeface="Source Sans Pro"/>
                <a:sym typeface="Source Sans Pro"/>
              </a:rPr>
              <a:t>Pinpoint Location of Each Fire on % Value Loss</a:t>
            </a:r>
            <a:endParaRPr b="1" u="sng">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95" name="Google Shape;95;p18"/>
          <p:cNvPicPr preferRelativeResize="0"/>
          <p:nvPr/>
        </p:nvPicPr>
        <p:blipFill>
          <a:blip r:embed="rId4">
            <a:alphaModFix/>
          </a:blip>
          <a:stretch>
            <a:fillRect/>
          </a:stretch>
        </p:blipFill>
        <p:spPr>
          <a:xfrm>
            <a:off x="68300" y="825475"/>
            <a:ext cx="4295076" cy="3492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4931025" y="1431044"/>
            <a:ext cx="4030350" cy="2979881"/>
          </a:xfrm>
          <a:prstGeom prst="rect">
            <a:avLst/>
          </a:prstGeom>
          <a:noFill/>
          <a:ln>
            <a:noFill/>
          </a:ln>
        </p:spPr>
      </p:pic>
      <p:pic>
        <p:nvPicPr>
          <p:cNvPr id="101" name="Google Shape;101;p19"/>
          <p:cNvPicPr preferRelativeResize="0"/>
          <p:nvPr/>
        </p:nvPicPr>
        <p:blipFill>
          <a:blip r:embed="rId4">
            <a:alphaModFix/>
          </a:blip>
          <a:stretch>
            <a:fillRect/>
          </a:stretch>
        </p:blipFill>
        <p:spPr>
          <a:xfrm>
            <a:off x="220575" y="1244200"/>
            <a:ext cx="4591075" cy="334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504875" y="305875"/>
            <a:ext cx="5241274" cy="4621925"/>
          </a:xfrm>
          <a:prstGeom prst="rect">
            <a:avLst/>
          </a:prstGeom>
          <a:noFill/>
          <a:ln>
            <a:noFill/>
          </a:ln>
        </p:spPr>
      </p:pic>
      <p:sp>
        <p:nvSpPr>
          <p:cNvPr id="107" name="Google Shape;107;p20"/>
          <p:cNvSpPr txBox="1"/>
          <p:nvPr/>
        </p:nvSpPr>
        <p:spPr>
          <a:xfrm>
            <a:off x="1400338" y="0"/>
            <a:ext cx="43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lt1"/>
                </a:highlight>
                <a:latin typeface="Playfair Display"/>
                <a:ea typeface="Playfair Display"/>
                <a:cs typeface="Playfair Display"/>
                <a:sym typeface="Playfair Display"/>
              </a:rPr>
              <a:t>Pinpointing Fires by Battalion Response</a:t>
            </a:r>
            <a:endParaRPr b="1">
              <a:highlight>
                <a:schemeClr val="lt1"/>
              </a:highlight>
              <a:latin typeface="Playfair Display"/>
              <a:ea typeface="Playfair Display"/>
              <a:cs typeface="Playfair Display"/>
              <a:sym typeface="Playfair Display"/>
            </a:endParaRPr>
          </a:p>
        </p:txBody>
      </p:sp>
      <p:sp>
        <p:nvSpPr>
          <p:cNvPr id="108" name="Google Shape;108;p20"/>
          <p:cNvSpPr txBox="1"/>
          <p:nvPr/>
        </p:nvSpPr>
        <p:spPr>
          <a:xfrm>
            <a:off x="6172200" y="398200"/>
            <a:ext cx="2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Count of Fires by Battalion</a:t>
            </a:r>
            <a:endParaRPr b="1">
              <a:latin typeface="Playfair Display"/>
              <a:ea typeface="Playfair Display"/>
              <a:cs typeface="Playfair Display"/>
              <a:sym typeface="Playfair Display"/>
            </a:endParaRPr>
          </a:p>
        </p:txBody>
      </p:sp>
      <p:sp>
        <p:nvSpPr>
          <p:cNvPr id="109" name="Google Shape;109;p20"/>
          <p:cNvSpPr txBox="1"/>
          <p:nvPr/>
        </p:nvSpPr>
        <p:spPr>
          <a:xfrm>
            <a:off x="5996663" y="1035950"/>
            <a:ext cx="588600" cy="3084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FF00"/>
              </a:solidFill>
              <a:latin typeface="Source Sans Pro"/>
              <a:ea typeface="Source Sans Pro"/>
              <a:cs typeface="Source Sans Pro"/>
              <a:sym typeface="Source Sans Pro"/>
            </a:endParaRPr>
          </a:p>
        </p:txBody>
      </p:sp>
      <p:sp>
        <p:nvSpPr>
          <p:cNvPr id="110" name="Google Shape;110;p20"/>
          <p:cNvSpPr txBox="1"/>
          <p:nvPr/>
        </p:nvSpPr>
        <p:spPr>
          <a:xfrm>
            <a:off x="5996675" y="1441750"/>
            <a:ext cx="588600" cy="3084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pic>
        <p:nvPicPr>
          <p:cNvPr id="111" name="Google Shape;111;p20"/>
          <p:cNvPicPr preferRelativeResize="0"/>
          <p:nvPr/>
        </p:nvPicPr>
        <p:blipFill>
          <a:blip r:embed="rId4">
            <a:alphaModFix/>
          </a:blip>
          <a:stretch>
            <a:fillRect/>
          </a:stretch>
        </p:blipFill>
        <p:spPr>
          <a:xfrm>
            <a:off x="6585275" y="950800"/>
            <a:ext cx="2092225" cy="3746542"/>
          </a:xfrm>
          <a:prstGeom prst="rect">
            <a:avLst/>
          </a:prstGeom>
          <a:noFill/>
          <a:ln>
            <a:noFill/>
          </a:ln>
        </p:spPr>
      </p:pic>
      <p:sp>
        <p:nvSpPr>
          <p:cNvPr id="112" name="Google Shape;112;p20"/>
          <p:cNvSpPr txBox="1"/>
          <p:nvPr/>
        </p:nvSpPr>
        <p:spPr>
          <a:xfrm>
            <a:off x="5996675" y="1855600"/>
            <a:ext cx="588600" cy="3084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latin typeface="Source Sans Pro"/>
              <a:ea typeface="Source Sans Pro"/>
              <a:cs typeface="Source Sans Pro"/>
              <a:sym typeface="Source Sans Pro"/>
            </a:endParaRPr>
          </a:p>
        </p:txBody>
      </p:sp>
      <p:sp>
        <p:nvSpPr>
          <p:cNvPr id="113" name="Google Shape;113;p20"/>
          <p:cNvSpPr txBox="1"/>
          <p:nvPr/>
        </p:nvSpPr>
        <p:spPr>
          <a:xfrm>
            <a:off x="5996675" y="2269450"/>
            <a:ext cx="588600" cy="3084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114" name="Google Shape;114;p20"/>
          <p:cNvSpPr txBox="1"/>
          <p:nvPr/>
        </p:nvSpPr>
        <p:spPr>
          <a:xfrm>
            <a:off x="5996675" y="2675250"/>
            <a:ext cx="588600" cy="308400"/>
          </a:xfrm>
          <a:prstGeom prst="rect">
            <a:avLst/>
          </a:prstGeom>
          <a:solidFill>
            <a:srgbClr val="FF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115" name="Google Shape;115;p20"/>
          <p:cNvSpPr txBox="1"/>
          <p:nvPr/>
        </p:nvSpPr>
        <p:spPr>
          <a:xfrm>
            <a:off x="5996675" y="3097150"/>
            <a:ext cx="588600" cy="308400"/>
          </a:xfrm>
          <a:prstGeom prst="rect">
            <a:avLst/>
          </a:prstGeom>
          <a:solidFill>
            <a:srgbClr val="99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116" name="Google Shape;116;p20"/>
          <p:cNvSpPr txBox="1"/>
          <p:nvPr/>
        </p:nvSpPr>
        <p:spPr>
          <a:xfrm>
            <a:off x="5996675" y="3535150"/>
            <a:ext cx="588600" cy="3084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117" name="Google Shape;117;p20"/>
          <p:cNvSpPr txBox="1"/>
          <p:nvPr/>
        </p:nvSpPr>
        <p:spPr>
          <a:xfrm>
            <a:off x="5996675" y="3924850"/>
            <a:ext cx="588600" cy="308400"/>
          </a:xfrm>
          <a:prstGeom prst="rect">
            <a:avLst/>
          </a:prstGeom>
          <a:solidFill>
            <a:srgbClr val="783F0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
        <p:nvSpPr>
          <p:cNvPr id="118" name="Google Shape;118;p20"/>
          <p:cNvSpPr txBox="1"/>
          <p:nvPr/>
        </p:nvSpPr>
        <p:spPr>
          <a:xfrm>
            <a:off x="5996675" y="4314550"/>
            <a:ext cx="588600" cy="3084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485875" y="1714500"/>
            <a:ext cx="8183700" cy="78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Correlations, Station Coverage, &amp; Alarm Systems</a:t>
            </a:r>
            <a:endParaRPr/>
          </a:p>
        </p:txBody>
      </p:sp>
      <p:sp>
        <p:nvSpPr>
          <p:cNvPr id="124" name="Google Shape;124;p21"/>
          <p:cNvSpPr txBox="1"/>
          <p:nvPr/>
        </p:nvSpPr>
        <p:spPr>
          <a:xfrm>
            <a:off x="1282325" y="2747900"/>
            <a:ext cx="269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Rob Lane</a:t>
            </a:r>
            <a:endParaRPr sz="2400">
              <a:solidFill>
                <a:srgbClr val="FFFFFF"/>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